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0" autoAdjust="0"/>
    <p:restoredTop sz="94660"/>
  </p:normalViewPr>
  <p:slideViewPr>
    <p:cSldViewPr>
      <p:cViewPr>
        <p:scale>
          <a:sx n="50" d="100"/>
          <a:sy n="50" d="100"/>
        </p:scale>
        <p:origin x="-109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0FB2C-FC9D-4B8F-B6DD-5390CBD7019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AD1F9-ABB4-4F1C-B79F-55B204AD97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7947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AD1F9-ABB4-4F1C-B79F-55B204AD972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879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7B4FBB-ED19-4489-ACF1-8BF41ABFF64A}" type="datetimeFigureOut">
              <a:rPr lang="pt-BR" smtClean="0"/>
              <a:pPr/>
              <a:t>10/11/2015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ECCDBD-65CD-48F4-8613-9E50921224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tesfoundation.org/~/media/gfo/documents/annual%20reports/2011gates%20foundation%20annual%20report.pdf" TargetMode="External"/><Relationship Id="rId2" Type="http://schemas.openxmlformats.org/officeDocument/2006/relationships/hyperlink" Target="http://unexebras.com.br/doc/documentos/a_transnacionais_e_a_fuga_de_recurs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ecd.org/ctp/beps-action-13-guidance-implementation-tp-documentation-cbc-reporting.pdf" TargetMode="External"/><Relationship Id="rId5" Type="http://schemas.openxmlformats.org/officeDocument/2006/relationships/hyperlink" Target="http://www.oecd.org/tax/aggressive/beps-2015-final-reports.htm" TargetMode="External"/><Relationship Id="rId4" Type="http://schemas.openxmlformats.org/officeDocument/2006/relationships/hyperlink" Target="http://www.cartacapital.com.br/economia/manobras-empresariais-ilicitas-tiram-us-170-bi-do-pais-em-10-anos-5162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11088"/>
            <a:ext cx="6408712" cy="1204401"/>
          </a:xfrm>
        </p:spPr>
        <p:txBody>
          <a:bodyPr>
            <a:normAutofit fontScale="90000"/>
          </a:bodyPr>
          <a:lstStyle/>
          <a:p>
            <a:r>
              <a:rPr lang="es-ES" sz="38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 JUSTICIA FISCAL</a:t>
            </a:r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Buenos Aires,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 – Nov. 2015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1913384"/>
            <a:ext cx="7452320" cy="1371600"/>
          </a:xfrm>
        </p:spPr>
        <p:txBody>
          <a:bodyPr>
            <a:normAutofit/>
          </a:bodyPr>
          <a:lstStyle/>
          <a:p>
            <a:r>
              <a:rPr lang="pt-BR" sz="2400" dirty="0" err="1" smtClean="0"/>
              <a:t>Proyecto</a:t>
            </a:r>
            <a:r>
              <a:rPr lang="pt-BR" sz="2400" dirty="0" smtClean="0"/>
              <a:t> BEPS G-20/OCDE, </a:t>
            </a:r>
            <a:r>
              <a:rPr lang="pt-BR" sz="2400" dirty="0" err="1" smtClean="0"/>
              <a:t>puntos</a:t>
            </a:r>
            <a:r>
              <a:rPr lang="pt-BR" sz="2400" dirty="0" smtClean="0"/>
              <a:t> </a:t>
            </a:r>
            <a:r>
              <a:rPr lang="pt-BR" sz="2400" dirty="0" err="1" smtClean="0"/>
              <a:t>principales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pPr algn="r"/>
            <a:r>
              <a:rPr lang="pt-BR" sz="2400" dirty="0" smtClean="0"/>
              <a:t>Gabriel </a:t>
            </a:r>
            <a:r>
              <a:rPr lang="pt-BR" sz="2400" dirty="0" err="1" smtClean="0"/>
              <a:t>Casnati</a:t>
            </a:r>
            <a:r>
              <a:rPr lang="pt-BR" sz="2400" dirty="0" smtClean="0"/>
              <a:t> – ISP Brasil</a:t>
            </a:r>
            <a:endParaRPr lang="pt-BR" sz="24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3617640"/>
            <a:ext cx="511256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27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387424"/>
            <a:ext cx="7467600" cy="1143000"/>
          </a:xfrm>
        </p:spPr>
        <p:txBody>
          <a:bodyPr/>
          <a:lstStyle/>
          <a:p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Conclusión 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/>
          <a:lstStyle/>
          <a:p>
            <a:pPr algn="just"/>
            <a:r>
              <a:rPr lang="es-ES" sz="2200" b="1" dirty="0"/>
              <a:t>Joseph </a:t>
            </a:r>
            <a:r>
              <a:rPr lang="es-ES" sz="2200" b="1" dirty="0" err="1"/>
              <a:t>Stiglitz</a:t>
            </a:r>
            <a:r>
              <a:rPr lang="es-ES" sz="2200" b="1" dirty="0"/>
              <a:t> </a:t>
            </a:r>
            <a:r>
              <a:rPr lang="es-ES" sz="2200" dirty="0" smtClean="0"/>
              <a:t>(ganador del premio Nobel de economía) señaló recientemente en </a:t>
            </a:r>
            <a:r>
              <a:rPr lang="es-ES" sz="2200" dirty="0"/>
              <a:t>torno al proyecto </a:t>
            </a:r>
            <a:r>
              <a:rPr lang="es-ES" sz="2200" dirty="0" smtClean="0"/>
              <a:t>BEPS: </a:t>
            </a:r>
            <a:br>
              <a:rPr lang="es-ES" sz="2200" dirty="0" smtClean="0"/>
            </a:br>
            <a:r>
              <a:rPr lang="es-ES" sz="2200" b="1" dirty="0" smtClean="0"/>
              <a:t>“</a:t>
            </a:r>
            <a:r>
              <a:rPr lang="es-ES" sz="2200" dirty="0"/>
              <a:t>es un paso en la buena dirección, </a:t>
            </a:r>
            <a:r>
              <a:rPr lang="es-ES" sz="2200" b="1" dirty="0"/>
              <a:t>pero tenemos que tener claro que no es suficiente</a:t>
            </a:r>
            <a:r>
              <a:rPr lang="es-ES" sz="2200" dirty="0"/>
              <a:t>. (…) no se adecúa a las necesidades de un mundo globalizado. La OCDE está intentando arreglar un sistema que no puede ser arreglado</a:t>
            </a:r>
            <a:r>
              <a:rPr lang="es-ES" sz="2200" b="1" dirty="0" smtClean="0"/>
              <a:t>.”</a:t>
            </a:r>
            <a:r>
              <a:rPr lang="es-ES" sz="2200" dirty="0" smtClean="0"/>
              <a:t>  </a:t>
            </a:r>
          </a:p>
          <a:p>
            <a:pPr marL="0" indent="0" algn="just">
              <a:buNone/>
            </a:pPr>
            <a:endParaRPr lang="es-ES" sz="2200" dirty="0" smtClean="0"/>
          </a:p>
          <a:p>
            <a:pPr algn="just"/>
            <a:r>
              <a:rPr lang="es-ES" sz="2200" dirty="0" smtClean="0"/>
              <a:t>Así, </a:t>
            </a:r>
            <a:r>
              <a:rPr lang="es-ES" sz="2200" dirty="0"/>
              <a:t>es claro que </a:t>
            </a:r>
            <a:r>
              <a:rPr lang="es-ES" sz="2200" b="1" dirty="0" smtClean="0"/>
              <a:t>no lograrán </a:t>
            </a:r>
            <a:r>
              <a:rPr lang="es-ES" sz="2200" dirty="0" smtClean="0"/>
              <a:t>completamente </a:t>
            </a:r>
            <a:r>
              <a:rPr lang="es-ES" sz="2200" dirty="0"/>
              <a:t>el objetivo de garantizar que las empresas multinacionales </a:t>
            </a:r>
            <a:r>
              <a:rPr lang="es-ES" sz="2200" u="sng" dirty="0"/>
              <a:t>se graven donde se realizan las actividades económicas y donde se crea </a:t>
            </a:r>
            <a:r>
              <a:rPr lang="es-ES" sz="2200" u="sng" dirty="0" smtClean="0"/>
              <a:t>valor.</a:t>
            </a:r>
            <a:endParaRPr lang="pt-BR" sz="2200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574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387424"/>
            <a:ext cx="7467600" cy="11430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Referencias: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787208" cy="53492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1:</a:t>
            </a: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unexebras.com.br/doc/documentos/a_transnacionais_e_a_fuga_de_recursos.pdf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2: </a:t>
            </a:r>
            <a:r>
              <a:rPr lang="en-US" u="sng" dirty="0" smtClean="0">
                <a:hlinkClick r:id="rId3"/>
              </a:rPr>
              <a:t>2011 Annual Report - Bill &amp; Melinda Gates Foundation</a:t>
            </a:r>
            <a:endParaRPr lang="en-US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: </a:t>
            </a: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www.cartacapital.com.br/economia/manobras-empresariais-ilicitas-tiram-us-170-bi-do-pais-em-10-anos-5162.html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4</a:t>
            </a:r>
            <a:r>
              <a:rPr lang="pt-BR" dirty="0" smtClean="0"/>
              <a:t>: </a:t>
            </a:r>
            <a:r>
              <a:rPr lang="pt-BR" dirty="0">
                <a:hlinkClick r:id="rId5"/>
              </a:rPr>
              <a:t>http://</a:t>
            </a:r>
            <a:r>
              <a:rPr lang="pt-BR" dirty="0" smtClean="0">
                <a:hlinkClick r:id="rId5"/>
              </a:rPr>
              <a:t>www.oecd.org/tax/aggressive/beps-2015-final-reports.htm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5: </a:t>
            </a:r>
            <a:r>
              <a:rPr lang="en-US" u="sng" dirty="0">
                <a:hlinkClick r:id="rId6"/>
              </a:rPr>
              <a:t>http://www.oecd.org/ctp/beps-action-13-guidance-implementation-tp-documentation-cbc-reporting.pdf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16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7467600" cy="1143000"/>
          </a:xfrm>
        </p:spPr>
        <p:txBody>
          <a:bodyPr>
            <a:normAutofit/>
          </a:bodyPr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7920880" cy="568863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 smtClean="0"/>
              <a:t>Acrónimo BEPS </a:t>
            </a:r>
            <a:r>
              <a:rPr lang="pt-BR" sz="1600" dirty="0" smtClean="0"/>
              <a:t>(</a:t>
            </a:r>
            <a:r>
              <a:rPr lang="en-US" sz="1600" dirty="0"/>
              <a:t>Base Erosion and Profit </a:t>
            </a:r>
            <a:r>
              <a:rPr lang="en-US" sz="1600" dirty="0" smtClean="0"/>
              <a:t>Shifting, en </a:t>
            </a:r>
            <a:r>
              <a:rPr lang="en-US" sz="1600" dirty="0" err="1" smtClean="0"/>
              <a:t>inglés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900" dirty="0" smtClean="0"/>
              <a:t>En </a:t>
            </a:r>
            <a:r>
              <a:rPr lang="en-US" sz="1900" dirty="0" err="1" smtClean="0"/>
              <a:t>español</a:t>
            </a:r>
            <a:r>
              <a:rPr lang="en-US" sz="1900" dirty="0" smtClean="0"/>
              <a:t>: </a:t>
            </a:r>
            <a:r>
              <a:rPr lang="es-ES_tradnl" sz="1900" dirty="0"/>
              <a:t>Erosión de la Base Imponible y Traslado de </a:t>
            </a:r>
            <a:r>
              <a:rPr lang="es-ES_tradnl" sz="1900" dirty="0" smtClean="0"/>
              <a:t>Beneficios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_tradnl" sz="2000" dirty="0" smtClean="0"/>
          </a:p>
          <a:p>
            <a:pPr algn="just">
              <a:lnSpc>
                <a:spcPct val="150000"/>
              </a:lnSpc>
            </a:pPr>
            <a:r>
              <a:rPr lang="es-ES_tradnl" sz="2200" b="1" dirty="0" smtClean="0"/>
              <a:t>Inicio del proyecto</a:t>
            </a:r>
            <a:r>
              <a:rPr lang="es-ES_tradnl" sz="1900" dirty="0" smtClean="0"/>
              <a:t>: </a:t>
            </a:r>
            <a:r>
              <a:rPr lang="es-ES_tradnl" sz="1900" dirty="0" err="1" smtClean="0"/>
              <a:t>Luxleaks</a:t>
            </a:r>
            <a:r>
              <a:rPr lang="es-ES_tradnl" sz="1900" dirty="0" smtClean="0"/>
              <a:t>. </a:t>
            </a:r>
            <a:r>
              <a:rPr lang="es-ES" sz="1900" dirty="0" smtClean="0"/>
              <a:t>En sept/2013</a:t>
            </a:r>
            <a:r>
              <a:rPr lang="es-ES" sz="1900" dirty="0"/>
              <a:t>, el Plan de Acción BEPS fue aprobado como un proyecto del G-20 y organizado por la </a:t>
            </a:r>
            <a:r>
              <a:rPr lang="es-ES" sz="1900" dirty="0" smtClean="0"/>
              <a:t>OCDE. Fue </a:t>
            </a:r>
            <a:r>
              <a:rPr lang="es-ES" sz="1900" dirty="0"/>
              <a:t>presentado </a:t>
            </a:r>
            <a:r>
              <a:rPr lang="es-ES" sz="1900" b="1" dirty="0" smtClean="0"/>
              <a:t>su primer documento final </a:t>
            </a:r>
            <a:r>
              <a:rPr lang="es-ES" sz="1900" dirty="0" smtClean="0"/>
              <a:t>en Lima, Octubre de 2015.</a:t>
            </a:r>
            <a:endParaRPr lang="pt-BR" sz="1900" dirty="0"/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 smtClean="0"/>
          </a:p>
          <a:p>
            <a:pPr algn="just">
              <a:lnSpc>
                <a:spcPct val="150000"/>
              </a:lnSpc>
            </a:pPr>
            <a:r>
              <a:rPr lang="es-AR" sz="2200" b="1" dirty="0" smtClean="0"/>
              <a:t>Objetivo</a:t>
            </a:r>
            <a:r>
              <a:rPr lang="pt-BR" sz="2200" b="1" dirty="0" smtClean="0"/>
              <a:t> Central</a:t>
            </a:r>
            <a:r>
              <a:rPr lang="pt-BR" sz="2000" b="1" dirty="0" smtClean="0"/>
              <a:t>: </a:t>
            </a:r>
            <a:r>
              <a:rPr lang="pt-BR" sz="1900" dirty="0" smtClean="0"/>
              <a:t>Cambiar </a:t>
            </a:r>
            <a:r>
              <a:rPr lang="pt-BR" sz="1900" dirty="0" err="1" smtClean="0"/>
              <a:t>las</a:t>
            </a:r>
            <a:r>
              <a:rPr lang="pt-BR" sz="1900" dirty="0" smtClean="0"/>
              <a:t> </a:t>
            </a:r>
            <a:r>
              <a:rPr lang="pt-BR" sz="1900" dirty="0" err="1" smtClean="0"/>
              <a:t>leyes</a:t>
            </a:r>
            <a:r>
              <a:rPr lang="pt-BR" sz="1900" dirty="0" smtClean="0"/>
              <a:t> que </a:t>
            </a:r>
            <a:r>
              <a:rPr lang="pt-BR" sz="1900" dirty="0" err="1" smtClean="0"/>
              <a:t>están</a:t>
            </a:r>
            <a:r>
              <a:rPr lang="pt-BR" sz="1900" dirty="0" smtClean="0"/>
              <a:t> vigentes </a:t>
            </a:r>
            <a:r>
              <a:rPr lang="pt-BR" sz="1900" dirty="0" err="1" smtClean="0"/>
              <a:t>hace</a:t>
            </a:r>
            <a:r>
              <a:rPr lang="pt-BR" sz="1900" dirty="0" smtClean="0"/>
              <a:t> </a:t>
            </a:r>
            <a:r>
              <a:rPr lang="pt-BR" sz="1900" dirty="0" err="1" smtClean="0"/>
              <a:t>casi</a:t>
            </a:r>
            <a:r>
              <a:rPr lang="pt-BR" sz="1900" dirty="0" smtClean="0"/>
              <a:t> 100 </a:t>
            </a:r>
            <a:r>
              <a:rPr lang="pt-BR" sz="1900" dirty="0" err="1" smtClean="0"/>
              <a:t>años</a:t>
            </a:r>
            <a:r>
              <a:rPr lang="pt-BR" sz="1900" dirty="0" smtClean="0"/>
              <a:t> y </a:t>
            </a:r>
            <a:r>
              <a:rPr lang="pt-BR" sz="1900" dirty="0" err="1" smtClean="0"/>
              <a:t>así</a:t>
            </a:r>
            <a:r>
              <a:rPr lang="pt-BR" sz="1900" dirty="0" smtClean="0"/>
              <a:t> </a:t>
            </a:r>
            <a:r>
              <a:rPr lang="es-ES" sz="1900" dirty="0" smtClean="0"/>
              <a:t>garantizar </a:t>
            </a:r>
            <a:r>
              <a:rPr lang="es-ES" sz="1900" dirty="0"/>
              <a:t>que las empresas </a:t>
            </a:r>
            <a:r>
              <a:rPr lang="es-ES" sz="1900" b="1" dirty="0"/>
              <a:t>multinacionales se graven </a:t>
            </a:r>
            <a:r>
              <a:rPr lang="es-ES" sz="1900" b="1" dirty="0" smtClean="0"/>
              <a:t>donde </a:t>
            </a:r>
            <a:r>
              <a:rPr lang="es-ES" sz="1900" b="1" dirty="0"/>
              <a:t>se realizan las actividades económicas y donde se crea </a:t>
            </a:r>
            <a:r>
              <a:rPr lang="es-ES" sz="1900" b="1" dirty="0" smtClean="0"/>
              <a:t>valor</a:t>
            </a:r>
            <a:r>
              <a:rPr lang="es-ES" sz="1800" b="1" dirty="0"/>
              <a:t>.</a:t>
            </a:r>
            <a:r>
              <a:rPr lang="es-ES" sz="1800" b="1" dirty="0" smtClean="0"/>
              <a:t> </a:t>
            </a:r>
            <a:endParaRPr lang="pt-BR" sz="1800" b="1" dirty="0" smtClean="0"/>
          </a:p>
          <a:p>
            <a:endParaRPr lang="pt-BR" sz="1800" dirty="0" smtClean="0"/>
          </a:p>
          <a:p>
            <a:r>
              <a:rPr lang="pt-BR" sz="2200" b="1" dirty="0" smtClean="0"/>
              <a:t>Pero</a:t>
            </a:r>
            <a:r>
              <a:rPr lang="pt-BR" sz="2200" dirty="0" smtClean="0"/>
              <a:t>, </a:t>
            </a:r>
            <a:r>
              <a:rPr lang="es-AR" sz="2200" b="1" dirty="0" smtClean="0"/>
              <a:t>quién</a:t>
            </a:r>
            <a:r>
              <a:rPr lang="pt-BR" sz="2200" b="1" dirty="0" smtClean="0"/>
              <a:t> </a:t>
            </a:r>
            <a:r>
              <a:rPr lang="es-AR" sz="2200" b="1" dirty="0" smtClean="0"/>
              <a:t>compuso</a:t>
            </a:r>
            <a:r>
              <a:rPr lang="pt-BR" sz="2200" b="1" dirty="0" smtClean="0"/>
              <a:t>, de </a:t>
            </a:r>
            <a:r>
              <a:rPr lang="pt-BR" sz="2200" b="1" dirty="0" err="1" smtClean="0"/>
              <a:t>hecho</a:t>
            </a:r>
            <a:r>
              <a:rPr lang="pt-BR" sz="2200" b="1" dirty="0" smtClean="0"/>
              <a:t>, </a:t>
            </a:r>
            <a:r>
              <a:rPr lang="pt-BR" sz="2200" b="1" dirty="0" err="1" smtClean="0"/>
              <a:t>el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proyecto</a:t>
            </a:r>
            <a:r>
              <a:rPr lang="pt-BR" sz="2200" b="1" dirty="0" smtClean="0"/>
              <a:t> BEPS? </a:t>
            </a:r>
          </a:p>
        </p:txBody>
      </p:sp>
    </p:spTree>
    <p:extLst>
      <p:ext uri="{BB962C8B-B14F-4D97-AF65-F5344CB8AC3E}">
        <p14:creationId xmlns:p14="http://schemas.microsoft.com/office/powerpoint/2010/main" xmlns="" val="384116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459432"/>
            <a:ext cx="7467600" cy="11430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países de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OCDE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84584" y="813346"/>
            <a:ext cx="10297144" cy="6014598"/>
          </a:xfrm>
        </p:spPr>
      </p:pic>
    </p:spTree>
    <p:extLst>
      <p:ext uri="{BB962C8B-B14F-4D97-AF65-F5344CB8AC3E}">
        <p14:creationId xmlns:p14="http://schemas.microsoft.com/office/powerpoint/2010/main" xmlns="" val="11726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50" y="-387424"/>
            <a:ext cx="8367674" cy="114300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¿Por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tema de extrema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relevancia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5472608"/>
          </a:xfrm>
        </p:spPr>
        <p:txBody>
          <a:bodyPr/>
          <a:lstStyle/>
          <a:p>
            <a:pPr marL="0" indent="0">
              <a:buNone/>
            </a:pPr>
            <a:r>
              <a:rPr lang="pt-BR" sz="2200" b="1" dirty="0" err="1" smtClean="0"/>
              <a:t>Datos</a:t>
            </a:r>
            <a:r>
              <a:rPr lang="pt-BR" sz="2200" b="1" dirty="0" smtClean="0"/>
              <a:t> sobre </a:t>
            </a:r>
            <a:r>
              <a:rPr lang="pt-BR" sz="2200" b="1" dirty="0" err="1" smtClean="0"/>
              <a:t>la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evasión</a:t>
            </a:r>
            <a:r>
              <a:rPr lang="pt-BR" sz="2200" b="1" dirty="0" smtClean="0"/>
              <a:t> fiscal de </a:t>
            </a:r>
            <a:r>
              <a:rPr lang="pt-BR" sz="2200" b="1" dirty="0" err="1" smtClean="0"/>
              <a:t>las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multinacionales</a:t>
            </a:r>
            <a:r>
              <a:rPr lang="pt-BR" sz="2200" b="1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r>
              <a:rPr lang="es-ES_tradnl" sz="2200" dirty="0" smtClean="0"/>
              <a:t>ONG británica Christian </a:t>
            </a:r>
            <a:r>
              <a:rPr lang="es-ES_tradnl" sz="2200" dirty="0" err="1" smtClean="0"/>
              <a:t>Aid</a:t>
            </a:r>
            <a:r>
              <a:rPr lang="es-ES_tradnl" sz="2200" dirty="0" smtClean="0"/>
              <a:t>: los países en desarrollo pierden 160 mil millones de dólares/año por evasión fiscal de las ETNs¹. </a:t>
            </a:r>
            <a:r>
              <a:rPr lang="es-ES_tradnl" sz="1600" dirty="0" smtClean="0"/>
              <a:t>(2011)</a:t>
            </a:r>
          </a:p>
          <a:p>
            <a:endParaRPr lang="es-ES_tradnl" sz="1600" b="1" dirty="0" smtClean="0"/>
          </a:p>
          <a:p>
            <a:r>
              <a:rPr lang="es-ES_tradnl" sz="2200" dirty="0" smtClean="0"/>
              <a:t>Por su vez, las donaciones de Bill Gates </a:t>
            </a:r>
            <a:r>
              <a:rPr lang="es-ES_tradnl" sz="2200" dirty="0" err="1" smtClean="0"/>
              <a:t>foundation</a:t>
            </a:r>
            <a:r>
              <a:rPr lang="es-ES_tradnl" sz="2200" dirty="0" smtClean="0"/>
              <a:t> (la mayor ONG del mundo), fue de cerca de 31 mil millones en lo mismo año. ²</a:t>
            </a:r>
            <a:r>
              <a:rPr lang="es-ES_tradnl" sz="2200" b="1" dirty="0" smtClean="0"/>
              <a:t/>
            </a:r>
            <a:br>
              <a:rPr lang="es-ES_tradnl" sz="2200" b="1" dirty="0" smtClean="0"/>
            </a:br>
            <a:endParaRPr lang="es-ES_tradnl" sz="2200" dirty="0" smtClean="0"/>
          </a:p>
          <a:p>
            <a:pPr algn="just"/>
            <a:r>
              <a:rPr lang="es-ES_tradnl" sz="2200" dirty="0" smtClean="0"/>
              <a:t>En Brasil, Carta Capital: </a:t>
            </a:r>
            <a:r>
              <a:rPr lang="pt-BR" sz="2200" dirty="0" err="1" smtClean="0"/>
              <a:t>Maniobras</a:t>
            </a:r>
            <a:r>
              <a:rPr lang="pt-BR" sz="2200" dirty="0" smtClean="0"/>
              <a:t> </a:t>
            </a:r>
            <a:r>
              <a:rPr lang="pt-BR" sz="2200" dirty="0" err="1" smtClean="0"/>
              <a:t>empresariales</a:t>
            </a:r>
            <a:r>
              <a:rPr lang="pt-BR" sz="2200" dirty="0" smtClean="0"/>
              <a:t> </a:t>
            </a:r>
            <a:r>
              <a:rPr lang="pt-BR" sz="2200" dirty="0"/>
              <a:t>ilícitas </a:t>
            </a:r>
            <a:r>
              <a:rPr lang="pt-BR" sz="2200" dirty="0" err="1" smtClean="0"/>
              <a:t>sacaron</a:t>
            </a:r>
            <a:r>
              <a:rPr lang="pt-BR" sz="2200" dirty="0" smtClean="0"/>
              <a:t> </a:t>
            </a:r>
            <a:r>
              <a:rPr lang="pt-BR" sz="2200" dirty="0" err="1" smtClean="0"/>
              <a:t>en</a:t>
            </a:r>
            <a:r>
              <a:rPr lang="pt-BR" sz="2200" dirty="0" smtClean="0"/>
              <a:t> </a:t>
            </a:r>
            <a:r>
              <a:rPr lang="pt-BR" sz="2200" dirty="0" err="1" smtClean="0"/>
              <a:t>promedio</a:t>
            </a:r>
            <a:r>
              <a:rPr lang="pt-BR" sz="2200" dirty="0" smtClean="0"/>
              <a:t> </a:t>
            </a:r>
            <a:r>
              <a:rPr lang="pt-BR" sz="2200" b="1" dirty="0" smtClean="0"/>
              <a:t>US</a:t>
            </a:r>
            <a:r>
              <a:rPr lang="pt-BR" sz="2200" b="1" dirty="0"/>
              <a:t>$ </a:t>
            </a:r>
            <a:r>
              <a:rPr lang="pt-BR" sz="2200" b="1" dirty="0" smtClean="0"/>
              <a:t>17 mil </a:t>
            </a:r>
            <a:r>
              <a:rPr lang="pt-BR" sz="2200" b="1" dirty="0" err="1" smtClean="0"/>
              <a:t>millones</a:t>
            </a:r>
            <a:r>
              <a:rPr lang="es-ES_tradnl" sz="2200" dirty="0" smtClean="0"/>
              <a:t>/año</a:t>
            </a:r>
            <a:r>
              <a:rPr lang="pt-BR" sz="2200" b="1" dirty="0" smtClean="0"/>
              <a:t> </a:t>
            </a:r>
            <a:r>
              <a:rPr lang="pt-BR" sz="2200" dirty="0" err="1" smtClean="0"/>
              <a:t>del</a:t>
            </a:r>
            <a:r>
              <a:rPr lang="pt-BR" sz="2200" dirty="0" smtClean="0"/>
              <a:t> </a:t>
            </a:r>
            <a:r>
              <a:rPr lang="pt-BR" sz="2200" dirty="0" err="1" smtClean="0"/>
              <a:t>gobierno</a:t>
            </a:r>
            <a:r>
              <a:rPr lang="pt-BR" sz="2200" dirty="0" smtClean="0"/>
              <a:t> </a:t>
            </a:r>
            <a:r>
              <a:rPr lang="pt-BR" sz="2200" dirty="0" err="1" smtClean="0"/>
              <a:t>brasileño</a:t>
            </a:r>
            <a:r>
              <a:rPr lang="pt-BR" sz="2200" b="1" dirty="0" smtClean="0"/>
              <a:t>. ³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xmlns="" val="3029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35" y="-459432"/>
            <a:ext cx="7467600" cy="11430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BEPS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31224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pt-BR" sz="2200" b="1" dirty="0" smtClean="0"/>
              <a:t>¿Tributar </a:t>
            </a:r>
            <a:r>
              <a:rPr lang="pt-BR" sz="2200" b="1" dirty="0" err="1" smtClean="0"/>
              <a:t>las</a:t>
            </a:r>
            <a:r>
              <a:rPr lang="pt-BR" sz="2200" b="1" dirty="0" smtClean="0"/>
              <a:t> </a:t>
            </a:r>
            <a:r>
              <a:rPr lang="pt-BR" sz="2200" b="1" dirty="0" err="1" smtClean="0"/>
              <a:t>multinacionales</a:t>
            </a:r>
            <a:r>
              <a:rPr lang="pt-BR" sz="2200" b="1" dirty="0" smtClean="0"/>
              <a:t> como entidades únicas o separadas?</a:t>
            </a:r>
          </a:p>
          <a:p>
            <a:pPr marL="0" indent="0" algn="just">
              <a:buNone/>
            </a:pPr>
            <a:endParaRPr lang="pt-BR" b="1" dirty="0" smtClean="0"/>
          </a:p>
          <a:p>
            <a:pPr algn="just">
              <a:buFont typeface="Courier New" pitchFamily="49" charset="0"/>
              <a:buChar char="o"/>
            </a:pPr>
            <a:r>
              <a:rPr lang="es-AR" sz="2000" b="1" u="sng" dirty="0" smtClean="0">
                <a:solidFill>
                  <a:schemeClr val="accent1"/>
                </a:solidFill>
              </a:rPr>
              <a:t>BEPS</a:t>
            </a:r>
            <a:r>
              <a:rPr lang="es-AR" sz="2000" b="1" dirty="0" smtClean="0">
                <a:solidFill>
                  <a:schemeClr val="accent1"/>
                </a:solidFill>
              </a:rPr>
              <a:t>:</a:t>
            </a:r>
            <a:r>
              <a:rPr lang="es-AR" sz="2000" dirty="0" smtClean="0"/>
              <a:t> </a:t>
            </a:r>
            <a:r>
              <a:rPr lang="es-AR" sz="1800" dirty="0" smtClean="0"/>
              <a:t>Mantuvieron la idea de que las filiales de las multinacionales </a:t>
            </a:r>
            <a:r>
              <a:rPr lang="es-AR" sz="1800" b="1" dirty="0" smtClean="0"/>
              <a:t>son entidades independientes y separadas.</a:t>
            </a:r>
          </a:p>
          <a:p>
            <a:pPr algn="just">
              <a:buFont typeface="Courier New" pitchFamily="49" charset="0"/>
              <a:buChar char="o"/>
            </a:pPr>
            <a:endParaRPr lang="pt-BR" sz="1800" b="1" dirty="0"/>
          </a:p>
          <a:p>
            <a:pPr algn="just">
              <a:buFont typeface="Courier New" pitchFamily="49" charset="0"/>
              <a:buChar char="o"/>
            </a:pPr>
            <a:r>
              <a:rPr lang="pt-BR" sz="2000" b="1" dirty="0" smtClean="0"/>
              <a:t>ICRICT: </a:t>
            </a:r>
            <a:r>
              <a:rPr lang="es-ES" sz="2000" dirty="0" smtClean="0"/>
              <a:t>gravar a las multinacionales como </a:t>
            </a:r>
            <a:r>
              <a:rPr lang="es-ES" sz="2000" b="1" dirty="0" smtClean="0"/>
              <a:t>empresas únicas!</a:t>
            </a:r>
          </a:p>
          <a:p>
            <a:pPr algn="just">
              <a:buFont typeface="Courier New" pitchFamily="49" charset="0"/>
              <a:buChar char="o"/>
            </a:pPr>
            <a:endParaRPr lang="es-ES" sz="2000" b="1" dirty="0" smtClean="0"/>
          </a:p>
          <a:p>
            <a:pPr marL="514350" indent="-514350" algn="just">
              <a:buFont typeface="+mj-lt"/>
              <a:buAutoNum type="romanLcPeriod"/>
            </a:pPr>
            <a:r>
              <a:rPr lang="es-ES" sz="1800" dirty="0"/>
              <a:t>P</a:t>
            </a:r>
            <a:r>
              <a:rPr lang="es-ES" sz="1800" dirty="0" smtClean="0"/>
              <a:t>ermite que cada país grave los beneficios en el propio país.</a:t>
            </a:r>
            <a:endParaRPr lang="pt-BR" sz="1800" b="1" dirty="0"/>
          </a:p>
          <a:p>
            <a:pPr marL="514350" indent="-514350" algn="just">
              <a:buFont typeface="+mj-lt"/>
              <a:buAutoNum type="romanLcPeriod"/>
            </a:pPr>
            <a:r>
              <a:rPr lang="es-AR" sz="1800" dirty="0" smtClean="0"/>
              <a:t>Más </a:t>
            </a:r>
            <a:r>
              <a:rPr lang="es-AR" sz="1800" dirty="0" err="1" smtClean="0"/>
              <a:t>dificil</a:t>
            </a:r>
            <a:r>
              <a:rPr lang="es-AR" sz="1800" dirty="0" smtClean="0"/>
              <a:t> para las multinacionales utilizaren dispositivos legales/</a:t>
            </a:r>
            <a:r>
              <a:rPr lang="es-AR" sz="1800" dirty="0" err="1" smtClean="0"/>
              <a:t>illegales</a:t>
            </a:r>
            <a:r>
              <a:rPr lang="es-AR" sz="1800" dirty="0" smtClean="0"/>
              <a:t> para no pagar impuestos. Además, ayuda la administración tributaria de los Estados;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s-AR" sz="1800" dirty="0" smtClean="0"/>
              <a:t>Es la </a:t>
            </a:r>
            <a:r>
              <a:rPr lang="es-AR" sz="1800" b="1" dirty="0" smtClean="0"/>
              <a:t>única manera</a:t>
            </a:r>
            <a:r>
              <a:rPr lang="es-AR" sz="1800" dirty="0" smtClean="0"/>
              <a:t> de evitar que las empresas transfieran sus beneficios hacia un </a:t>
            </a:r>
            <a:r>
              <a:rPr lang="es-AR" sz="1800" dirty="0" err="1" smtClean="0"/>
              <a:t>paraiso</a:t>
            </a:r>
            <a:r>
              <a:rPr lang="es-AR" sz="1800" dirty="0" smtClean="0"/>
              <a:t> fiscal.</a:t>
            </a:r>
          </a:p>
        </p:txBody>
      </p:sp>
    </p:spTree>
    <p:extLst>
      <p:ext uri="{BB962C8B-B14F-4D97-AF65-F5344CB8AC3E}">
        <p14:creationId xmlns:p14="http://schemas.microsoft.com/office/powerpoint/2010/main" xmlns="" val="35109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792088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pt-BR" sz="2200" b="1" dirty="0" err="1" smtClean="0"/>
              <a:t>Complejidad</a:t>
            </a:r>
            <a:r>
              <a:rPr lang="pt-BR" sz="2200" b="1" dirty="0" smtClean="0"/>
              <a:t> de </a:t>
            </a:r>
            <a:r>
              <a:rPr lang="pt-BR" sz="2200" b="1" dirty="0" err="1" smtClean="0"/>
              <a:t>las</a:t>
            </a:r>
            <a:r>
              <a:rPr lang="pt-BR" sz="2200" b="1" dirty="0" smtClean="0"/>
              <a:t> normas de </a:t>
            </a:r>
            <a:r>
              <a:rPr lang="pt-BR" sz="2200" b="1" dirty="0" err="1" smtClean="0"/>
              <a:t>tributación</a:t>
            </a:r>
            <a:r>
              <a:rPr lang="pt-BR" sz="2200" b="1" dirty="0" smtClean="0"/>
              <a:t> internacional.</a:t>
            </a:r>
          </a:p>
          <a:p>
            <a:pPr marL="0" indent="0">
              <a:buNone/>
            </a:pPr>
            <a:endParaRPr lang="pt-BR" b="1" dirty="0" smtClean="0"/>
          </a:p>
          <a:p>
            <a:pPr>
              <a:buFont typeface="Courier New" pitchFamily="49" charset="0"/>
              <a:buChar char="o"/>
            </a:pPr>
            <a:r>
              <a:rPr lang="pt-BR" sz="2000" b="1" u="sng" dirty="0" smtClean="0">
                <a:solidFill>
                  <a:schemeClr val="accent1"/>
                </a:solidFill>
              </a:rPr>
              <a:t>BEPS</a:t>
            </a:r>
            <a:r>
              <a:rPr lang="pt-BR" sz="2000" dirty="0" smtClean="0">
                <a:solidFill>
                  <a:schemeClr val="accent1"/>
                </a:solidFill>
              </a:rPr>
              <a:t>:</a:t>
            </a:r>
            <a:r>
              <a:rPr lang="pt-BR" sz="2000" dirty="0" smtClean="0"/>
              <a:t> </a:t>
            </a:r>
            <a:r>
              <a:rPr lang="pt-BR" sz="1800" b="1" dirty="0" err="1" smtClean="0"/>
              <a:t>Aumentó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la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complejidad</a:t>
            </a:r>
            <a:r>
              <a:rPr lang="pt-BR" sz="1800" b="1" dirty="0" smtClean="0"/>
              <a:t> </a:t>
            </a:r>
            <a:r>
              <a:rPr lang="pt-BR" sz="1800" dirty="0" smtClean="0"/>
              <a:t>de </a:t>
            </a:r>
            <a:r>
              <a:rPr lang="pt-BR" sz="1800" dirty="0" err="1" smtClean="0"/>
              <a:t>las</a:t>
            </a:r>
            <a:r>
              <a:rPr lang="pt-BR" sz="1800" dirty="0" smtClean="0"/>
              <a:t> normas de </a:t>
            </a:r>
            <a:r>
              <a:rPr lang="pt-BR" sz="1800" dirty="0" err="1" smtClean="0"/>
              <a:t>tributación</a:t>
            </a:r>
            <a:r>
              <a:rPr lang="pt-BR" sz="1800" dirty="0" smtClean="0"/>
              <a:t> internacional.</a:t>
            </a:r>
            <a:br>
              <a:rPr lang="pt-BR" sz="1800" dirty="0" smtClean="0"/>
            </a:br>
            <a:r>
              <a:rPr lang="pt-BR" sz="1800" b="1" dirty="0" smtClean="0"/>
              <a:t> + </a:t>
            </a:r>
            <a:r>
              <a:rPr lang="pt-BR" sz="1800" b="1" dirty="0" err="1" smtClean="0"/>
              <a:t>complejidad</a:t>
            </a:r>
            <a:r>
              <a:rPr lang="pt-BR" sz="1800" b="1" dirty="0" smtClean="0"/>
              <a:t> = + </a:t>
            </a:r>
            <a:r>
              <a:rPr lang="pt-BR" sz="1800" b="1" dirty="0" err="1" smtClean="0"/>
              <a:t>controversia</a:t>
            </a:r>
            <a:r>
              <a:rPr lang="pt-BR" sz="1800" dirty="0" smtClean="0"/>
              <a:t>.</a:t>
            </a:r>
            <a:br>
              <a:rPr lang="pt-BR" sz="1800" dirty="0" smtClean="0"/>
            </a:br>
            <a:r>
              <a:rPr lang="es-ES" sz="1800" dirty="0"/>
              <a:t>El modelo de convenio tributario de la </a:t>
            </a:r>
            <a:r>
              <a:rPr lang="es-ES" sz="1800" dirty="0" smtClean="0"/>
              <a:t>OCDE </a:t>
            </a:r>
            <a:r>
              <a:rPr lang="es-ES" sz="1800" b="1" dirty="0"/>
              <a:t>prevé el </a:t>
            </a:r>
            <a:r>
              <a:rPr lang="es-ES" sz="1800" b="1" dirty="0" smtClean="0"/>
              <a:t>arbitraje privado obligatorio</a:t>
            </a:r>
            <a:r>
              <a:rPr lang="es-ES" sz="1800" dirty="0" smtClean="0"/>
              <a:t> para </a:t>
            </a:r>
            <a:r>
              <a:rPr lang="es-ES" sz="1800" dirty="0"/>
              <a:t>los litigios que no se hayan resuelto en un plazo de dos </a:t>
            </a:r>
            <a:r>
              <a:rPr lang="es-ES" sz="1800" dirty="0" smtClean="0"/>
              <a:t>años</a:t>
            </a:r>
          </a:p>
          <a:p>
            <a:pPr algn="just">
              <a:buFont typeface="Courier New" pitchFamily="49" charset="0"/>
              <a:buChar char="o"/>
            </a:pPr>
            <a:endParaRPr lang="es-ES" sz="2000" dirty="0"/>
          </a:p>
          <a:p>
            <a:pPr algn="just">
              <a:buFont typeface="Courier New" pitchFamily="49" charset="0"/>
              <a:buChar char="o"/>
            </a:pPr>
            <a:r>
              <a:rPr lang="es-AR" sz="2000" b="1" dirty="0" smtClean="0"/>
              <a:t>ICRICT: </a:t>
            </a:r>
            <a:r>
              <a:rPr lang="es-AR" sz="1800" dirty="0" smtClean="0"/>
              <a:t>Soluciones </a:t>
            </a:r>
            <a:r>
              <a:rPr lang="es-AR" sz="1800" b="1" u="sng" dirty="0" smtClean="0"/>
              <a:t>no</a:t>
            </a:r>
            <a:r>
              <a:rPr lang="es-AR" sz="1800" dirty="0" smtClean="0"/>
              <a:t> </a:t>
            </a:r>
            <a:r>
              <a:rPr lang="es-AR" sz="1800" b="1" dirty="0" smtClean="0"/>
              <a:t>privadas</a:t>
            </a:r>
            <a:r>
              <a:rPr lang="es-AR" sz="1800" dirty="0" smtClean="0"/>
              <a:t>, </a:t>
            </a:r>
            <a:r>
              <a:rPr lang="es-AR" sz="1800" b="1" dirty="0" smtClean="0"/>
              <a:t>más cooperativas y menos costosas</a:t>
            </a:r>
            <a:r>
              <a:rPr lang="es-AR" sz="1800" dirty="0" smtClean="0"/>
              <a:t> para resolver las controversias</a:t>
            </a:r>
            <a:r>
              <a:rPr lang="es-AR" sz="2000" dirty="0" smtClean="0"/>
              <a:t>. </a:t>
            </a:r>
            <a:endParaRPr lang="es-AR" sz="1800" b="1" dirty="0" smtClean="0"/>
          </a:p>
          <a:p>
            <a:pPr marL="514350" indent="-514350" algn="just">
              <a:buFont typeface="+mj-lt"/>
              <a:buAutoNum type="romanLcPeriod"/>
            </a:pPr>
            <a:r>
              <a:rPr lang="es-AR" sz="1800" b="1" dirty="0" smtClean="0"/>
              <a:t>El arbitraje es </a:t>
            </a:r>
            <a:r>
              <a:rPr lang="pt-BR" sz="1800" b="1" dirty="0" smtClean="0"/>
              <a:t>demasiado </a:t>
            </a:r>
            <a:r>
              <a:rPr lang="pt-BR" sz="1800" b="1" dirty="0" err="1" smtClean="0"/>
              <a:t>costoso</a:t>
            </a:r>
            <a:r>
              <a:rPr lang="pt-BR" sz="1800" dirty="0" smtClean="0"/>
              <a:t>, </a:t>
            </a:r>
            <a:r>
              <a:rPr lang="es-ES" sz="1800" dirty="0" smtClean="0"/>
              <a:t>entre 8 millones y 30 millones de dólares. </a:t>
            </a:r>
            <a:r>
              <a:rPr lang="es-ES" sz="1800" b="1" dirty="0" smtClean="0"/>
              <a:t>³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s-ES" sz="1800" dirty="0" smtClean="0"/>
              <a:t>Una de </a:t>
            </a:r>
            <a:r>
              <a:rPr lang="es-ES" sz="1800" dirty="0"/>
              <a:t>las funciones principales del sector público es la resolución de litigios. Creemos </a:t>
            </a:r>
            <a:r>
              <a:rPr lang="es-ES" sz="1800" b="1" dirty="0"/>
              <a:t>que esta función pública </a:t>
            </a:r>
            <a:r>
              <a:rPr lang="es-ES" sz="1800" dirty="0"/>
              <a:t>fundamental no debe ser </a:t>
            </a:r>
            <a:r>
              <a:rPr lang="es-ES" sz="1800" dirty="0" smtClean="0"/>
              <a:t>privatizada! </a:t>
            </a:r>
            <a:endParaRPr lang="pt-BR" sz="1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29" y="-459432"/>
            <a:ext cx="7467600" cy="11430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BEPS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064896" cy="5565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AR" sz="2200" b="1" dirty="0" smtClean="0"/>
              <a:t>. Sobre la Transparencia</a:t>
            </a:r>
            <a:r>
              <a:rPr lang="es-AR" sz="2200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algn="just">
              <a:buFont typeface="Courier New" pitchFamily="49" charset="0"/>
              <a:buChar char="o"/>
            </a:pPr>
            <a:r>
              <a:rPr lang="pt-BR" sz="2000" b="1" u="sng" dirty="0" smtClean="0">
                <a:solidFill>
                  <a:schemeClr val="accent1"/>
                </a:solidFill>
              </a:rPr>
              <a:t>BEPS</a:t>
            </a:r>
            <a:r>
              <a:rPr lang="pt-BR" sz="2000" b="1" dirty="0" smtClean="0">
                <a:solidFill>
                  <a:schemeClr val="accent1"/>
                </a:solidFill>
              </a:rPr>
              <a:t>: </a:t>
            </a:r>
            <a:r>
              <a:rPr lang="pt-BR" sz="1800" dirty="0" smtClean="0"/>
              <a:t>La </a:t>
            </a:r>
            <a:r>
              <a:rPr lang="es-ES" sz="1800" dirty="0" smtClean="0"/>
              <a:t>presentación </a:t>
            </a:r>
            <a:r>
              <a:rPr lang="es-ES" sz="1800" b="1" dirty="0" smtClean="0"/>
              <a:t>de informes tributarios desglosado </a:t>
            </a:r>
            <a:r>
              <a:rPr lang="es-ES" sz="1800" b="1" dirty="0"/>
              <a:t>por países</a:t>
            </a:r>
            <a:r>
              <a:rPr lang="es-ES" sz="1800" dirty="0"/>
              <a:t> ha </a:t>
            </a:r>
            <a:r>
              <a:rPr lang="es-ES" sz="1800" dirty="0" smtClean="0"/>
              <a:t>resultado en </a:t>
            </a:r>
            <a:r>
              <a:rPr lang="es-ES" sz="1800" dirty="0"/>
              <a:t>una reforma </a:t>
            </a:r>
            <a:r>
              <a:rPr lang="es-ES" sz="1800" dirty="0" smtClean="0"/>
              <a:t>favorable, pero sólo </a:t>
            </a:r>
            <a:r>
              <a:rPr lang="es-ES" sz="1800" dirty="0"/>
              <a:t>se requerirá información de </a:t>
            </a:r>
            <a:r>
              <a:rPr lang="es-ES" sz="1800" dirty="0" smtClean="0"/>
              <a:t>multinacionales </a:t>
            </a:r>
            <a:r>
              <a:rPr lang="es-ES" sz="1800" dirty="0"/>
              <a:t>que tengan ingresos </a:t>
            </a:r>
            <a:r>
              <a:rPr lang="es-ES" sz="1800" b="1" dirty="0"/>
              <a:t>superiores a 845 millones de dólares</a:t>
            </a:r>
            <a:r>
              <a:rPr lang="es-ES" sz="1800" dirty="0"/>
              <a:t> y </a:t>
            </a:r>
            <a:r>
              <a:rPr lang="es-ES" sz="1800" dirty="0" smtClean="0"/>
              <a:t>ésta </a:t>
            </a:r>
            <a:r>
              <a:rPr lang="es-ES" sz="1800" b="1" dirty="0"/>
              <a:t>no se hará pública</a:t>
            </a:r>
            <a:r>
              <a:rPr lang="es-ES" sz="1800" dirty="0" smtClean="0"/>
              <a:t>. Además, los informes desglosados </a:t>
            </a:r>
            <a:r>
              <a:rPr lang="es-ES" sz="1800" b="1" dirty="0" smtClean="0"/>
              <a:t>solamente serán divulgados con obligatoriedad en lo país de residencia </a:t>
            </a:r>
            <a:r>
              <a:rPr lang="es-ES" sz="1800" dirty="0" smtClean="0"/>
              <a:t>de la multinacional.</a:t>
            </a:r>
          </a:p>
          <a:p>
            <a:pPr algn="just">
              <a:buFont typeface="Courier New" pitchFamily="49" charset="0"/>
              <a:buChar char="o"/>
            </a:pPr>
            <a:endParaRPr lang="es-ES" sz="1800" b="1" dirty="0"/>
          </a:p>
          <a:p>
            <a:pPr algn="just">
              <a:buFont typeface="Courier New" pitchFamily="49" charset="0"/>
              <a:buChar char="o"/>
            </a:pPr>
            <a:r>
              <a:rPr lang="pt-BR" sz="2000" b="1" dirty="0" smtClean="0"/>
              <a:t>ICRICT: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pt-BR" sz="1800" dirty="0" err="1" smtClean="0"/>
              <a:t>Obligatoriedad</a:t>
            </a:r>
            <a:r>
              <a:rPr lang="pt-BR" sz="1800" dirty="0" smtClean="0"/>
              <a:t> de </a:t>
            </a:r>
            <a:r>
              <a:rPr lang="pt-BR" sz="1800" dirty="0" err="1" smtClean="0"/>
              <a:t>hacer</a:t>
            </a:r>
            <a:r>
              <a:rPr lang="pt-BR" sz="1800" dirty="0" smtClean="0"/>
              <a:t> </a:t>
            </a:r>
            <a:r>
              <a:rPr lang="pt-BR" sz="1800" b="1" dirty="0" smtClean="0"/>
              <a:t>público</a:t>
            </a:r>
            <a:r>
              <a:rPr lang="pt-BR" sz="1800" dirty="0" smtClean="0"/>
              <a:t> </a:t>
            </a:r>
            <a:r>
              <a:rPr lang="pt-BR" sz="1800" dirty="0" err="1" smtClean="0"/>
              <a:t>esos</a:t>
            </a:r>
            <a:r>
              <a:rPr lang="pt-BR" sz="1800" dirty="0" smtClean="0"/>
              <a:t> informes, </a:t>
            </a:r>
            <a:r>
              <a:rPr lang="pt-BR" sz="1800" dirty="0" err="1" smtClean="0"/>
              <a:t>con</a:t>
            </a:r>
            <a:r>
              <a:rPr lang="pt-BR" sz="1800" dirty="0" smtClean="0"/>
              <a:t> </a:t>
            </a:r>
            <a:r>
              <a:rPr lang="pt-BR" sz="1800" dirty="0" err="1" smtClean="0"/>
              <a:t>un</a:t>
            </a:r>
            <a:r>
              <a:rPr lang="pt-BR" sz="1800" dirty="0" smtClean="0"/>
              <a:t> </a:t>
            </a:r>
            <a:r>
              <a:rPr lang="pt-BR" sz="1800" dirty="0" err="1" smtClean="0"/>
              <a:t>plazo</a:t>
            </a:r>
            <a:r>
              <a:rPr lang="pt-BR" sz="1800" dirty="0" smtClean="0"/>
              <a:t> </a:t>
            </a:r>
            <a:r>
              <a:rPr lang="pt-BR" sz="1800" dirty="0" err="1" smtClean="0"/>
              <a:t>límite</a:t>
            </a:r>
            <a:r>
              <a:rPr lang="pt-BR" sz="1800" dirty="0" smtClean="0"/>
              <a:t> de 30 </a:t>
            </a:r>
            <a:r>
              <a:rPr lang="pt-BR" sz="1800" dirty="0" err="1" smtClean="0"/>
              <a:t>días</a:t>
            </a:r>
            <a:r>
              <a:rPr lang="pt-BR" sz="1800" dirty="0" smtClean="0"/>
              <a:t> y para </a:t>
            </a:r>
            <a:r>
              <a:rPr lang="pt-BR" sz="1800" b="1" dirty="0" smtClean="0"/>
              <a:t>TODOS </a:t>
            </a:r>
            <a:r>
              <a:rPr lang="pt-BR" sz="1800" b="1" dirty="0" err="1" smtClean="0"/>
              <a:t>los</a:t>
            </a:r>
            <a:r>
              <a:rPr lang="pt-BR" sz="1800" b="1" dirty="0" smtClean="0"/>
              <a:t> países </a:t>
            </a:r>
            <a:r>
              <a:rPr lang="pt-BR" sz="1800" dirty="0" smtClean="0"/>
              <a:t>donde </a:t>
            </a:r>
            <a:r>
              <a:rPr lang="pt-BR" sz="1800" dirty="0" err="1" smtClean="0"/>
              <a:t>la</a:t>
            </a:r>
            <a:r>
              <a:rPr lang="pt-BR" sz="1800" dirty="0" smtClean="0"/>
              <a:t> empresa opere. </a:t>
            </a:r>
          </a:p>
          <a:p>
            <a:pPr marL="514350" indent="-514350" algn="just">
              <a:buFont typeface="+mj-lt"/>
              <a:buAutoNum type="romanUcPeriod"/>
            </a:pPr>
            <a:r>
              <a:rPr lang="pt-BR" sz="1800" dirty="0" err="1" smtClean="0"/>
              <a:t>Obligatoriedad</a:t>
            </a:r>
            <a:r>
              <a:rPr lang="pt-BR" sz="1800" dirty="0" smtClean="0"/>
              <a:t> de </a:t>
            </a:r>
            <a:r>
              <a:rPr lang="pt-BR" sz="1800" dirty="0" err="1" smtClean="0"/>
              <a:t>esos</a:t>
            </a:r>
            <a:r>
              <a:rPr lang="pt-BR" sz="1800" dirty="0" smtClean="0"/>
              <a:t> informes para </a:t>
            </a:r>
            <a:r>
              <a:rPr lang="pt-BR" sz="1800" dirty="0" err="1" smtClean="0"/>
              <a:t>multinacionales</a:t>
            </a:r>
            <a:r>
              <a:rPr lang="pt-BR" sz="1800" dirty="0" smtClean="0"/>
              <a:t> (público o privadas) </a:t>
            </a:r>
            <a:r>
              <a:rPr lang="pt-BR" sz="1800" b="1" dirty="0" err="1" smtClean="0"/>
              <a:t>con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ingresos</a:t>
            </a:r>
            <a:r>
              <a:rPr lang="pt-BR" sz="1800" b="1" dirty="0" smtClean="0"/>
              <a:t> inferiores a 845 </a:t>
            </a:r>
            <a:r>
              <a:rPr lang="pt-BR" sz="1800" b="1" dirty="0" err="1" smtClean="0"/>
              <a:t>millones</a:t>
            </a:r>
            <a:r>
              <a:rPr lang="pt-BR" sz="1800" b="1" dirty="0" smtClean="0"/>
              <a:t> </a:t>
            </a:r>
            <a:r>
              <a:rPr lang="pt-BR" sz="1800" dirty="0" smtClean="0"/>
              <a:t>de dólares/</a:t>
            </a:r>
            <a:r>
              <a:rPr lang="pt-BR" sz="1800" dirty="0" err="1" smtClean="0"/>
              <a:t>año</a:t>
            </a:r>
            <a:r>
              <a:rPr lang="pt-BR" sz="1800" dirty="0" smtClean="0"/>
              <a:t>. (cerca de 90% de </a:t>
            </a:r>
            <a:r>
              <a:rPr lang="pt-BR" sz="1800" dirty="0" err="1" smtClean="0"/>
              <a:t>las</a:t>
            </a:r>
            <a:r>
              <a:rPr lang="pt-BR" sz="1800" dirty="0" smtClean="0"/>
              <a:t> </a:t>
            </a:r>
            <a:r>
              <a:rPr lang="pt-BR" sz="1800" dirty="0" err="1" smtClean="0"/>
              <a:t>multinacionales</a:t>
            </a:r>
            <a:r>
              <a:rPr lang="pt-BR" sz="1800" dirty="0" smtClean="0"/>
              <a:t>) </a:t>
            </a:r>
            <a:r>
              <a:rPr lang="pt-BR" sz="1100" dirty="0" smtClean="0"/>
              <a:t>(</a:t>
            </a:r>
            <a:r>
              <a:rPr lang="pt-BR" sz="1100" b="1" dirty="0" smtClean="0"/>
              <a:t>4)</a:t>
            </a:r>
          </a:p>
          <a:p>
            <a:pPr marL="514350" indent="-514350" algn="just">
              <a:buFont typeface="+mj-lt"/>
              <a:buAutoNum type="romanUcPeriod"/>
            </a:pPr>
            <a:endParaRPr lang="pt-BR" sz="2000" b="1" dirty="0" smtClean="0"/>
          </a:p>
          <a:p>
            <a:pPr marL="514350" indent="-514350" algn="just">
              <a:buFont typeface="+mj-lt"/>
              <a:buAutoNum type="romanUcPeriod"/>
            </a:pPr>
            <a:endParaRPr lang="pt-BR" sz="2000" b="1" dirty="0" smtClean="0"/>
          </a:p>
          <a:p>
            <a:pPr marL="514350" indent="-514350" algn="just">
              <a:buFont typeface="+mj-lt"/>
              <a:buAutoNum type="romanUcPeriod"/>
            </a:pPr>
            <a:endParaRPr lang="pt-BR" sz="2000" dirty="0" smtClean="0"/>
          </a:p>
          <a:p>
            <a:pPr marL="514350" indent="-514350" algn="just">
              <a:buFont typeface="+mj-lt"/>
              <a:buAutoNum type="romanUcPeriod"/>
            </a:pPr>
            <a:endParaRPr lang="pt-BR" sz="2000" dirty="0" smtClean="0"/>
          </a:p>
          <a:p>
            <a:pPr marL="514350" indent="-514350" algn="just">
              <a:buFont typeface="+mj-lt"/>
              <a:buAutoNum type="romanUcPeriod"/>
            </a:pPr>
            <a:endParaRPr lang="pt-BR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335" y="-45943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BEPS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32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99288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pt-BR" sz="2200" b="1" dirty="0" smtClean="0"/>
              <a:t>Incentivos </a:t>
            </a:r>
            <a:r>
              <a:rPr lang="pt-BR" sz="2200" b="1" dirty="0" err="1" smtClean="0"/>
              <a:t>Fiscales</a:t>
            </a:r>
            <a:r>
              <a:rPr lang="pt-BR" sz="2200" b="1" dirty="0" smtClean="0"/>
              <a:t> </a:t>
            </a:r>
          </a:p>
          <a:p>
            <a:pPr marL="0" indent="0">
              <a:buNone/>
            </a:pPr>
            <a:endParaRPr lang="pt-BR" sz="2200" b="1" dirty="0" smtClean="0"/>
          </a:p>
          <a:p>
            <a:pPr algn="just">
              <a:buFont typeface="Courier New" pitchFamily="49" charset="0"/>
              <a:buChar char="o"/>
            </a:pPr>
            <a:r>
              <a:rPr lang="pt-BR" sz="2000" b="1" u="sng" dirty="0" smtClean="0">
                <a:solidFill>
                  <a:schemeClr val="accent1"/>
                </a:solidFill>
              </a:rPr>
              <a:t>BEPS:</a:t>
            </a:r>
            <a:r>
              <a:rPr lang="pt-BR" sz="2200" dirty="0" smtClean="0"/>
              <a:t> </a:t>
            </a:r>
            <a:r>
              <a:rPr lang="pt-BR" sz="1800" dirty="0" err="1" smtClean="0"/>
              <a:t>Aunque</a:t>
            </a:r>
            <a:r>
              <a:rPr lang="pt-BR" sz="1800" dirty="0" smtClean="0"/>
              <a:t> </a:t>
            </a:r>
            <a:r>
              <a:rPr lang="es-ES" sz="1800" dirty="0" smtClean="0"/>
              <a:t>sea prioridad </a:t>
            </a:r>
            <a:r>
              <a:rPr lang="es-ES" sz="1800" dirty="0"/>
              <a:t>de los países en </a:t>
            </a:r>
            <a:r>
              <a:rPr lang="es-ES" sz="1800" dirty="0" smtClean="0"/>
              <a:t>desarrollo </a:t>
            </a:r>
            <a:r>
              <a:rPr lang="es-ES" sz="1800" dirty="0"/>
              <a:t>la reducción de los incentivos </a:t>
            </a:r>
            <a:r>
              <a:rPr lang="es-ES" sz="1800" dirty="0" smtClean="0"/>
              <a:t>fiscales, </a:t>
            </a:r>
            <a:r>
              <a:rPr lang="es-ES" sz="1800" dirty="0"/>
              <a:t>trabajar sobre los incentivos fiscales </a:t>
            </a:r>
            <a:r>
              <a:rPr lang="es-ES" sz="1800" b="1" u="sng" dirty="0"/>
              <a:t>no</a:t>
            </a:r>
            <a:r>
              <a:rPr lang="es-ES" sz="1800" dirty="0"/>
              <a:t> </a:t>
            </a:r>
            <a:r>
              <a:rPr lang="es-ES" sz="1800" dirty="0" smtClean="0"/>
              <a:t>ha formado </a:t>
            </a:r>
            <a:r>
              <a:rPr lang="es-ES" sz="1800" dirty="0"/>
              <a:t>parte del Plan de Acción </a:t>
            </a:r>
            <a:r>
              <a:rPr lang="es-ES" sz="1800" dirty="0" smtClean="0"/>
              <a:t>BEPS </a:t>
            </a:r>
            <a:r>
              <a:rPr lang="es-ES" sz="1800" dirty="0" smtClean="0">
                <a:sym typeface="Wingdings" pitchFamily="2" charset="2"/>
              </a:rPr>
              <a:t></a:t>
            </a:r>
            <a:r>
              <a:rPr lang="es-ES" sz="1800" dirty="0" smtClean="0"/>
              <a:t> No hay </a:t>
            </a:r>
            <a:r>
              <a:rPr lang="es-ES" sz="1800" dirty="0"/>
              <a:t>voluntad </a:t>
            </a:r>
            <a:r>
              <a:rPr lang="es-ES" sz="1800" dirty="0" smtClean="0"/>
              <a:t>política </a:t>
            </a:r>
            <a:r>
              <a:rPr lang="pt-BR" sz="1800" dirty="0"/>
              <a:t>para </a:t>
            </a:r>
            <a:r>
              <a:rPr lang="pt-BR" sz="1800" dirty="0" err="1"/>
              <a:t>ofrecer</a:t>
            </a:r>
            <a:r>
              <a:rPr lang="pt-BR" sz="1800" dirty="0"/>
              <a:t> soluciones </a:t>
            </a:r>
            <a:r>
              <a:rPr lang="pt-BR" sz="1800" dirty="0" err="1" smtClean="0"/>
              <a:t>viables</a:t>
            </a:r>
            <a:endParaRPr lang="pt-BR" sz="1800" dirty="0" smtClean="0"/>
          </a:p>
          <a:p>
            <a:pPr algn="just">
              <a:buFont typeface="Courier New" pitchFamily="49" charset="0"/>
              <a:buChar char="o"/>
            </a:pPr>
            <a:endParaRPr lang="pt-BR" sz="2000" b="1" dirty="0"/>
          </a:p>
          <a:p>
            <a:pPr algn="just">
              <a:buFont typeface="Courier New" pitchFamily="49" charset="0"/>
              <a:buChar char="o"/>
            </a:pPr>
            <a:r>
              <a:rPr lang="pt-BR" sz="2000" b="1" dirty="0" smtClean="0"/>
              <a:t>ICRICT</a:t>
            </a:r>
            <a:r>
              <a:rPr lang="pt-BR" sz="2200" b="1" dirty="0" smtClean="0"/>
              <a:t>: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s-ES" sz="1800" dirty="0"/>
              <a:t>Los países desarrollados, </a:t>
            </a:r>
            <a:r>
              <a:rPr lang="es-ES" sz="1800" dirty="0" smtClean="0"/>
              <a:t>deberían </a:t>
            </a:r>
            <a:r>
              <a:rPr lang="es-ES" sz="1800" dirty="0"/>
              <a:t>dar el primer paso para frenar la actual competencia a la </a:t>
            </a:r>
            <a:r>
              <a:rPr lang="es-ES" sz="1800" dirty="0" smtClean="0"/>
              <a:t>baja de impuestos, </a:t>
            </a:r>
            <a:r>
              <a:rPr lang="es-ES" sz="1800" dirty="0"/>
              <a:t>acordando una </a:t>
            </a:r>
            <a:r>
              <a:rPr lang="es-ES" sz="1800" b="1" dirty="0"/>
              <a:t>tasa </a:t>
            </a:r>
            <a:r>
              <a:rPr lang="es-ES" sz="1800" b="1" dirty="0" smtClean="0"/>
              <a:t>mínima </a:t>
            </a:r>
            <a:r>
              <a:rPr lang="es-ES" sz="1800" dirty="0"/>
              <a:t>del impuesto a los beneficios </a:t>
            </a:r>
            <a:r>
              <a:rPr lang="es-ES" sz="1800" dirty="0" smtClean="0"/>
              <a:t>de </a:t>
            </a:r>
            <a:r>
              <a:rPr lang="es-ES" sz="1800" dirty="0"/>
              <a:t>las </a:t>
            </a:r>
            <a:r>
              <a:rPr lang="es-ES" sz="1800" dirty="0" smtClean="0"/>
              <a:t>empresas</a:t>
            </a:r>
            <a:r>
              <a:rPr lang="es-ES" sz="1800" dirty="0"/>
              <a:t>;</a:t>
            </a:r>
            <a:endParaRPr lang="es-ES" sz="1800" dirty="0" smtClean="0"/>
          </a:p>
          <a:p>
            <a:pPr marL="514350" indent="-514350" algn="just">
              <a:buFont typeface="+mj-lt"/>
              <a:buAutoNum type="romanLcPeriod"/>
            </a:pPr>
            <a:r>
              <a:rPr lang="es-ES" sz="1800" dirty="0"/>
              <a:t>Todos los Estados </a:t>
            </a:r>
            <a:r>
              <a:rPr lang="es-ES" sz="1800" dirty="0" smtClean="0"/>
              <a:t>deberían </a:t>
            </a:r>
            <a:r>
              <a:rPr lang="es-ES" sz="1800" b="1" dirty="0" smtClean="0"/>
              <a:t>divulgar </a:t>
            </a:r>
            <a:r>
              <a:rPr lang="es-ES" sz="1800" b="1" dirty="0"/>
              <a:t>públicamente los </a:t>
            </a:r>
            <a:r>
              <a:rPr lang="es-ES" sz="1800" b="1" dirty="0" smtClean="0"/>
              <a:t>incentivos</a:t>
            </a:r>
            <a:r>
              <a:rPr lang="es-ES" sz="1800" dirty="0" smtClean="0"/>
              <a:t> tributarios que </a:t>
            </a:r>
            <a:r>
              <a:rPr lang="es-ES" sz="1800" dirty="0"/>
              <a:t>ofrecen a las </a:t>
            </a:r>
            <a:r>
              <a:rPr lang="es-ES" sz="1800" dirty="0" smtClean="0"/>
              <a:t>multinacionales;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s-ES" sz="1800" b="1" dirty="0" smtClean="0"/>
              <a:t>Creación de un </a:t>
            </a:r>
            <a:r>
              <a:rPr lang="es-ES" sz="1800" b="1" dirty="0"/>
              <a:t>organismo representativo </a:t>
            </a:r>
            <a:r>
              <a:rPr lang="es-ES" sz="1800" b="1" dirty="0" smtClean="0"/>
              <a:t>independiente a </a:t>
            </a:r>
            <a:r>
              <a:rPr lang="es-ES" sz="1800" b="1" dirty="0"/>
              <a:t>nivel mundial</a:t>
            </a:r>
            <a:r>
              <a:rPr lang="es-ES" sz="1800" dirty="0"/>
              <a:t>, que podría monitorizar los efectos de la competencia tributaria </a:t>
            </a:r>
            <a:r>
              <a:rPr lang="es-ES" sz="1800" dirty="0" smtClean="0"/>
              <a:t>desleal y proponer cambios multilaterales.</a:t>
            </a:r>
          </a:p>
          <a:p>
            <a:pPr marL="514350" indent="-514350" algn="just">
              <a:buFont typeface="+mj-lt"/>
              <a:buAutoNum type="romanLcPeriod"/>
            </a:pPr>
            <a:endParaRPr lang="pt-BR" sz="2200" b="1" dirty="0"/>
          </a:p>
          <a:p>
            <a:pPr algn="just">
              <a:buFont typeface="Courier New" pitchFamily="49" charset="0"/>
              <a:buChar char="o"/>
            </a:pPr>
            <a:endParaRPr lang="es-ES" sz="2000" dirty="0" smtClean="0"/>
          </a:p>
          <a:p>
            <a:pPr algn="just">
              <a:buFont typeface="Courier New" pitchFamily="49" charset="0"/>
              <a:buChar char="o"/>
            </a:pPr>
            <a:endParaRPr lang="pt-BR" sz="2000" b="1" u="sng" dirty="0">
              <a:solidFill>
                <a:schemeClr val="accent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1692" y="-45943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BEPS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7467600" cy="11430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ICRICT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776864" cy="5277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romanUcPeriod"/>
            </a:pPr>
            <a:r>
              <a:rPr lang="pt-BR" b="1" dirty="0" smtClean="0"/>
              <a:t>LAS MULTINACIONALES DEBEN TRIBUTAR COMO UNA ENTIDAD ÚNICA;</a:t>
            </a:r>
          </a:p>
          <a:p>
            <a:pPr marL="514350" indent="-514350">
              <a:buFont typeface="+mj-lt"/>
              <a:buAutoNum type="romanUcPeriod"/>
            </a:pPr>
            <a:endParaRPr lang="pt-BR" b="1" dirty="0" smtClean="0"/>
          </a:p>
          <a:p>
            <a:pPr marL="514350" indent="-514350">
              <a:buFont typeface="+mj-lt"/>
              <a:buAutoNum type="romanUcPeriod"/>
            </a:pPr>
            <a:r>
              <a:rPr lang="pt-BR" b="1" dirty="0" smtClean="0"/>
              <a:t>FRENAR LA COMPETENCIA TRIBUTARIA;</a:t>
            </a:r>
          </a:p>
          <a:p>
            <a:pPr marL="514350" indent="-514350">
              <a:buFont typeface="+mj-lt"/>
              <a:buAutoNum type="romanUcPeriod"/>
            </a:pPr>
            <a:endParaRPr lang="pt-BR" b="1" dirty="0" smtClean="0"/>
          </a:p>
          <a:p>
            <a:pPr marL="514350" indent="-514350">
              <a:buFont typeface="+mj-lt"/>
              <a:buAutoNum type="romanUcPeriod"/>
            </a:pPr>
            <a:r>
              <a:rPr lang="es-ES" b="1" dirty="0" smtClean="0"/>
              <a:t>ASEGURAR EL CUMPLIMIENTO DE LAS NORMAS</a:t>
            </a:r>
          </a:p>
          <a:p>
            <a:pPr marL="514350" indent="-514350">
              <a:buFont typeface="+mj-lt"/>
              <a:buAutoNum type="romanUcPeriod"/>
            </a:pPr>
            <a:endParaRPr lang="es-ES" b="1" dirty="0" smtClean="0"/>
          </a:p>
          <a:p>
            <a:pPr marL="514350" indent="-514350">
              <a:buFont typeface="+mj-lt"/>
              <a:buAutoNum type="romanUcPeriod"/>
            </a:pPr>
            <a:r>
              <a:rPr lang="pt-BR" b="1" dirty="0" smtClean="0"/>
              <a:t>AUMENTAR LA TRANSPARENCIA</a:t>
            </a:r>
          </a:p>
          <a:p>
            <a:pPr marL="514350" indent="-514350">
              <a:buFont typeface="+mj-lt"/>
              <a:buAutoNum type="romanUcPeriod"/>
            </a:pPr>
            <a:endParaRPr lang="pt-BR" b="1" dirty="0" smtClean="0"/>
          </a:p>
          <a:p>
            <a:pPr marL="514350" indent="-514350">
              <a:buFont typeface="+mj-lt"/>
              <a:buAutoNum type="romanUcPeriod"/>
            </a:pPr>
            <a:r>
              <a:rPr lang="pt-BR" b="1" dirty="0" smtClean="0"/>
              <a:t>REFORMAR LOS CONVENIOS TRIBUTARIOS</a:t>
            </a:r>
          </a:p>
          <a:p>
            <a:pPr marL="514350" indent="-514350">
              <a:buFont typeface="+mj-lt"/>
              <a:buAutoNum type="romanUcPeriod"/>
            </a:pPr>
            <a:endParaRPr lang="pt-BR" b="1" dirty="0" smtClean="0"/>
          </a:p>
          <a:p>
            <a:pPr marL="514350" indent="-514350">
              <a:buFont typeface="+mj-lt"/>
              <a:buAutoNum type="romanUcPeriod"/>
            </a:pPr>
            <a:r>
              <a:rPr lang="es-ES" b="1" dirty="0" smtClean="0"/>
              <a:t>DESARROLLAR UN SISTEMA DE COOPERACIÓN </a:t>
            </a:r>
            <a:r>
              <a:rPr lang="pt-BR" b="1" dirty="0" smtClean="0"/>
              <a:t>TRIBUTARIA INTERNACIONAL MÁS INCLUYENTE</a:t>
            </a:r>
          </a:p>
          <a:p>
            <a:pPr marL="514350" indent="-514350">
              <a:buFont typeface="+mj-lt"/>
              <a:buAutoNum type="romanU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3155</TotalTime>
  <Words>572</Words>
  <Application>Microsoft Office PowerPoint</Application>
  <PresentationFormat>Apresentação na tela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Balcão Envidraçado</vt:lpstr>
      <vt:lpstr>SEMINARIO JUSTICIA FISCAL Buenos Aires, Argentina – Nov. 2015</vt:lpstr>
      <vt:lpstr>Introducción</vt:lpstr>
      <vt:lpstr>Los países de la OCDE</vt:lpstr>
      <vt:lpstr>¿Por qué es un tema de extrema relevancia?</vt:lpstr>
      <vt:lpstr>Evaluación del Proyecto BEPS</vt:lpstr>
      <vt:lpstr>Evaluación del Proyecto BEPS</vt:lpstr>
      <vt:lpstr>Slide 7</vt:lpstr>
      <vt:lpstr>Slide 8</vt:lpstr>
      <vt:lpstr>6 ejes de propuestas de ICRICT</vt:lpstr>
      <vt:lpstr>Conclusión </vt:lpstr>
      <vt:lpstr>Referencias: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ISP Brasil</dc:creator>
  <cp:lastModifiedBy>ISP</cp:lastModifiedBy>
  <cp:revision>63</cp:revision>
  <dcterms:created xsi:type="dcterms:W3CDTF">2015-10-29T16:48:54Z</dcterms:created>
  <dcterms:modified xsi:type="dcterms:W3CDTF">2015-11-10T13:43:14Z</dcterms:modified>
</cp:coreProperties>
</file>