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sldIdLst>
    <p:sldId id="1021" r:id="rId2"/>
    <p:sldId id="963" r:id="rId3"/>
    <p:sldId id="971" r:id="rId4"/>
    <p:sldId id="959" r:id="rId5"/>
    <p:sldId id="973" r:id="rId6"/>
    <p:sldId id="975" r:id="rId7"/>
    <p:sldId id="974" r:id="rId8"/>
    <p:sldId id="976" r:id="rId9"/>
    <p:sldId id="961" r:id="rId10"/>
    <p:sldId id="962" r:id="rId11"/>
    <p:sldId id="972" r:id="rId12"/>
    <p:sldId id="966" r:id="rId13"/>
    <p:sldId id="967" r:id="rId14"/>
    <p:sldId id="968" r:id="rId15"/>
    <p:sldId id="970" r:id="rId16"/>
    <p:sldId id="1031" r:id="rId17"/>
    <p:sldId id="981" r:id="rId18"/>
    <p:sldId id="999" r:id="rId19"/>
    <p:sldId id="1036" r:id="rId20"/>
    <p:sldId id="927" r:id="rId21"/>
    <p:sldId id="881" r:id="rId22"/>
    <p:sldId id="882" r:id="rId23"/>
    <p:sldId id="923" r:id="rId24"/>
    <p:sldId id="1035" r:id="rId25"/>
    <p:sldId id="991" r:id="rId26"/>
    <p:sldId id="1032" r:id="rId27"/>
    <p:sldId id="993" r:id="rId28"/>
    <p:sldId id="1001" r:id="rId29"/>
    <p:sldId id="921" r:id="rId30"/>
    <p:sldId id="913" r:id="rId31"/>
    <p:sldId id="1000" r:id="rId32"/>
    <p:sldId id="1025" r:id="rId33"/>
    <p:sldId id="914" r:id="rId34"/>
    <p:sldId id="514" r:id="rId35"/>
    <p:sldId id="1026" r:id="rId36"/>
    <p:sldId id="1027" r:id="rId37"/>
    <p:sldId id="1028" r:id="rId38"/>
    <p:sldId id="928" r:id="rId39"/>
    <p:sldId id="1033" r:id="rId40"/>
    <p:sldId id="1034" r:id="rId41"/>
    <p:sldId id="556" r:id="rId42"/>
    <p:sldId id="797" r:id="rId43"/>
    <p:sldId id="794" r:id="rId44"/>
    <p:sldId id="905" r:id="rId45"/>
    <p:sldId id="918" r:id="rId46"/>
    <p:sldId id="1007" r:id="rId47"/>
    <p:sldId id="1016" r:id="rId48"/>
    <p:sldId id="1029" r:id="rId49"/>
    <p:sldId id="1030" r:id="rId50"/>
    <p:sldId id="1018" r:id="rId51"/>
    <p:sldId id="1023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E0060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42" d="100"/>
          <a:sy n="42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3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9C2D4A-C9A4-466E-A7E1-762E50C8E355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8135DA5-4E3A-4100-AEEF-6854D3BB090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9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047FA-6087-42FC-B245-E2180BEE2E4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6C558D-2783-4C98-B263-CB37C8903743}" type="slidenum">
              <a:rPr lang="en-GB">
                <a:latin typeface="Calibri" panose="020F0502020204030204" pitchFamily="34" charset="0"/>
              </a:rPr>
              <a:pPr eaLnBrk="1" hangingPunct="1"/>
              <a:t>24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782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E09EB-8D58-49BB-91FB-3B58BC2BDDC2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15B26-DB20-41E9-9B4E-D6AC152A997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3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AAE67-3807-4908-B63A-97BEEAD2813B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94028-3157-400B-8B46-EBC62E1DFF1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0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63FDA-14F8-446D-B346-77C0AFA25E6E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FD12F-EB24-4AC6-95A7-7E65F845F88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F6876-BBA7-4270-9053-FB1FBF6BAC39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1B340-6AA3-4B3D-BEA7-FA4A6ADDF74C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0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9E284-8624-436D-89F7-5358B6106EB9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36956-8612-44C5-B272-5FFEEA26AB4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7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948A9-4AFB-4A48-B8ED-09F36CEE52BD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0C42-4C3C-41CB-8FBD-85F28D43901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6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53D63-8BCB-4480-AB09-2808BC7DCEF1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CA084-B0D5-4636-9A2C-7DB41EE758E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8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5F2FE-C09A-40E1-A959-66CFC14D3F8B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38F20-7AF9-416C-8819-2AABA6AECD2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3787B-18F6-40E6-905D-A4F8F9DB7C66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057E3-02D0-4C11-B69F-820A6A2EA57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8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7E131-A76E-4520-B90F-A84C521647D7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051B-2FAB-4158-8261-074A8D2BFA3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8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F9059C-4342-415A-89AE-351E16CDDD5C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235BC-13CC-43AA-A1D2-8771A5995A2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6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1E00E87-0C98-428C-852E-A7B1E7EDE721}" type="datetimeFigureOut">
              <a:rPr lang="en-GB"/>
              <a:pPr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F0C927-61AD-4FE8-B767-1559BE43206C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P_QPS_PublicServicesDay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024"/>
            <a:ext cx="9144000" cy="64739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ParisMayDay_3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9950" y="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236296" y="6165304"/>
            <a:ext cx="172819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15213" y="6149975"/>
            <a:ext cx="1728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Wisconsin_JessieReader_rotunda3 cop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64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588224" y="6165304"/>
            <a:ext cx="237626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88125" y="6149975"/>
            <a:ext cx="2484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Wisconsin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upyEarth_LuTatum_6324583489_0142df529f_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U_Occupy LA medical aid centers National Nurses Unite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2219"/>
            <a:ext cx="9144000" cy="60935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36096" y="6165304"/>
            <a:ext cx="352839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35600" y="6149975"/>
            <a:ext cx="3708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Occupy LA</a:t>
            </a:r>
            <a:endParaRPr lang="en-GB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ignados_CC_Daniel Albert_19June2011_Barcelon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72200" y="6165304"/>
            <a:ext cx="2592288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6149975"/>
            <a:ext cx="2627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Indignados</a:t>
            </a:r>
            <a:endParaRPr lang="en-GB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emps_Erable_22Mai2012_ Alexandre GuÃ©don.jpg_C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2722"/>
            <a:ext cx="9144000" cy="61525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92080" y="6165304"/>
            <a:ext cx="3672408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92080" y="6149975"/>
            <a:ext cx="3779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Quebec students</a:t>
            </a:r>
            <a:endParaRPr lang="en-GB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EcuadorMayDay2011_P10401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948264" y="6165304"/>
            <a:ext cx="201622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019925" y="6149975"/>
            <a:ext cx="2016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78981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Global forces of </a:t>
            </a:r>
            <a:r>
              <a:rPr lang="en-GB" sz="4000" dirty="0" err="1" smtClean="0"/>
              <a:t>neoliberalism</a:t>
            </a:r>
            <a:r>
              <a:rPr lang="en-GB" sz="4000" dirty="0" smtClean="0"/>
              <a:t> that undermine the </a:t>
            </a:r>
          </a:p>
          <a:p>
            <a:pPr algn="ctr"/>
            <a:r>
              <a:rPr lang="en-GB" sz="4000" dirty="0" smtClean="0"/>
              <a:t>common good require globalized forms of resistance and alternate solutions.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764705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Financial transactions tax </a:t>
            </a:r>
          </a:p>
          <a:p>
            <a:r>
              <a:rPr lang="en-GB" sz="3600" dirty="0" smtClean="0"/>
              <a:t>(Robin Hood Tax) and tax justice campaigns are not about endorsing current capitalist system, but are means to curb speculation and redistribute wealth from </a:t>
            </a:r>
          </a:p>
          <a:p>
            <a:r>
              <a:rPr lang="en-GB" sz="3600" dirty="0" smtClean="0"/>
              <a:t>the 1% to the 99%.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84313"/>
            <a:ext cx="7775575" cy="304698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latin typeface="Calibri" panose="020F0502020204030204" pitchFamily="34" charset="0"/>
              </a:rPr>
              <a:t>Robin </a:t>
            </a:r>
            <a:r>
              <a:rPr lang="en-GB" sz="4000" b="1" dirty="0">
                <a:latin typeface="Calibri" panose="020F0502020204030204" pitchFamily="34" charset="0"/>
              </a:rPr>
              <a:t>Hood </a:t>
            </a:r>
            <a:r>
              <a:rPr lang="en-GB" sz="4000" b="1" dirty="0" smtClean="0">
                <a:latin typeface="Calibri" panose="020F0502020204030204" pitchFamily="34" charset="0"/>
              </a:rPr>
              <a:t>Tax (FTT)</a:t>
            </a:r>
            <a:endParaRPr lang="en-GB" sz="4000" b="1" dirty="0">
              <a:latin typeface="Calibri" panose="020F0502020204030204" pitchFamily="34" charset="0"/>
            </a:endParaRPr>
          </a:p>
          <a:p>
            <a:pPr algn="ctr" eaLnBrk="1" hangingPunct="1"/>
            <a:endParaRPr lang="en-GB" sz="12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sz="1200" b="1" dirty="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GB" sz="3200" dirty="0">
                <a:latin typeface="Calibri" panose="020F0502020204030204" pitchFamily="34" charset="0"/>
              </a:rPr>
              <a:t>If applied globally, </a:t>
            </a:r>
            <a:r>
              <a:rPr lang="en-GB" sz="3200" dirty="0" smtClean="0">
                <a:latin typeface="Calibri" panose="020F0502020204030204" pitchFamily="34" charset="0"/>
              </a:rPr>
              <a:t>a </a:t>
            </a:r>
            <a:r>
              <a:rPr lang="en-GB" sz="3200" b="1" dirty="0">
                <a:latin typeface="Calibri" panose="020F0502020204030204" pitchFamily="34" charset="0"/>
              </a:rPr>
              <a:t>financial transactions tax </a:t>
            </a:r>
            <a:r>
              <a:rPr lang="en-GB" sz="3200" dirty="0">
                <a:latin typeface="Calibri" panose="020F0502020204030204" pitchFamily="34" charset="0"/>
              </a:rPr>
              <a:t>at a rate of .01% </a:t>
            </a:r>
            <a:endParaRPr lang="en-GB" sz="32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sz="3200" dirty="0" smtClean="0">
                <a:latin typeface="Calibri" panose="020F0502020204030204" pitchFamily="34" charset="0"/>
              </a:rPr>
              <a:t>could </a:t>
            </a:r>
            <a:r>
              <a:rPr lang="en-GB" sz="3200" dirty="0">
                <a:latin typeface="Calibri" panose="020F0502020204030204" pitchFamily="34" charset="0"/>
              </a:rPr>
              <a:t>raise over </a:t>
            </a:r>
            <a:r>
              <a:rPr lang="en-GB" sz="3200" dirty="0" smtClean="0">
                <a:latin typeface="Calibri" panose="020F0502020204030204" pitchFamily="34" charset="0"/>
              </a:rPr>
              <a:t>USD </a:t>
            </a:r>
            <a:r>
              <a:rPr lang="en-GB" sz="3200" dirty="0">
                <a:latin typeface="Calibri" panose="020F0502020204030204" pitchFamily="34" charset="0"/>
              </a:rPr>
              <a:t>$1 trillion per year, </a:t>
            </a:r>
            <a:endParaRPr lang="en-GB" sz="32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sz="3200" dirty="0" smtClean="0">
                <a:latin typeface="Calibri" panose="020F0502020204030204" pitchFamily="34" charset="0"/>
              </a:rPr>
              <a:t>or </a:t>
            </a:r>
            <a:r>
              <a:rPr lang="en-GB" sz="3200" dirty="0">
                <a:latin typeface="Calibri" panose="020F0502020204030204" pitchFamily="34" charset="0"/>
              </a:rPr>
              <a:t>2% of global GDP.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Tunisia_Feb14_Zohra Bensemra _5503013260_e8529630e8_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73113"/>
            <a:ext cx="91440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308304" y="6165304"/>
            <a:ext cx="165618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08850" y="6149975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Tunisia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 b="3886"/>
          <a:stretch>
            <a:fillRect/>
          </a:stretch>
        </p:blipFill>
        <p:spPr>
          <a:xfrm>
            <a:off x="-1" y="-27384"/>
            <a:ext cx="9144001" cy="554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5517232"/>
            <a:ext cx="8604250" cy="1200329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400" i="1" dirty="0">
                <a:latin typeface="Calibri" panose="020F0502020204030204" pitchFamily="34" charset="0"/>
              </a:rPr>
              <a:t>There’s class warfare, all right, but it’s </a:t>
            </a:r>
          </a:p>
          <a:p>
            <a:pPr algn="ctr" eaLnBrk="1" hangingPunct="1"/>
            <a:r>
              <a:rPr lang="en-GB" sz="2400" i="1" dirty="0">
                <a:latin typeface="Calibri" panose="020F0502020204030204" pitchFamily="34" charset="0"/>
              </a:rPr>
              <a:t>my class, the rich class, that’s making war, and we’re winning.</a:t>
            </a:r>
          </a:p>
          <a:p>
            <a:pPr algn="ctr" eaLnBrk="1" hangingPunct="1"/>
            <a:r>
              <a:rPr lang="en-GB" sz="2400" dirty="0" smtClean="0">
                <a:latin typeface="Calibri" panose="020F0502020204030204" pitchFamily="34" charset="0"/>
              </a:rPr>
              <a:t>-</a:t>
            </a:r>
            <a:r>
              <a:rPr lang="en-GB" sz="2400" dirty="0">
                <a:latin typeface="Calibri" panose="020F0502020204030204" pitchFamily="34" charset="0"/>
              </a:rPr>
              <a:t>Warren Buffet </a:t>
            </a:r>
            <a:r>
              <a:rPr lang="en-GB" sz="2400" dirty="0" smtClean="0">
                <a:latin typeface="Calibri" panose="020F0502020204030204" pitchFamily="34" charset="0"/>
              </a:rPr>
              <a:t>(</a:t>
            </a:r>
            <a:r>
              <a:rPr lang="en-GB" sz="2400" dirty="0">
                <a:latin typeface="Calibri" panose="020F0502020204030204" pitchFamily="34" charset="0"/>
              </a:rPr>
              <a:t>world’s third wealthiest person in 2011</a:t>
            </a:r>
            <a:r>
              <a:rPr lang="en-GB" sz="2400" i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0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1" y="908050"/>
            <a:ext cx="8064128" cy="2985433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>
                <a:latin typeface="Calibri" panose="020F0502020204030204" pitchFamily="34" charset="0"/>
              </a:rPr>
              <a:t>The great tax robbery</a:t>
            </a:r>
          </a:p>
          <a:p>
            <a:pPr algn="ctr" eaLnBrk="1" hangingPunct="1"/>
            <a:endParaRPr lang="en-GB" sz="2800" b="1" dirty="0" smtClean="0"/>
          </a:p>
          <a:p>
            <a:pPr algn="ctr" eaLnBrk="1" hangingPunct="1"/>
            <a:r>
              <a:rPr lang="en-GB" sz="4000" dirty="0" smtClean="0">
                <a:latin typeface="Calibri" panose="020F0502020204030204" pitchFamily="34" charset="0"/>
              </a:rPr>
              <a:t>Many companies paying</a:t>
            </a:r>
          </a:p>
          <a:p>
            <a:pPr algn="ctr" eaLnBrk="1" hangingPunct="1"/>
            <a:r>
              <a:rPr lang="en-GB" sz="4000" dirty="0" smtClean="0">
                <a:latin typeface="Calibri" panose="020F0502020204030204" pitchFamily="34" charset="0"/>
              </a:rPr>
              <a:t>less </a:t>
            </a:r>
            <a:r>
              <a:rPr lang="en-GB" sz="4000" dirty="0">
                <a:latin typeface="Calibri" panose="020F0502020204030204" pitchFamily="34" charset="0"/>
              </a:rPr>
              <a:t>than half </a:t>
            </a:r>
            <a:r>
              <a:rPr lang="en-GB" sz="4000" dirty="0" smtClean="0">
                <a:latin typeface="Calibri" panose="020F0502020204030204" pitchFamily="34" charset="0"/>
              </a:rPr>
              <a:t>the tax rates </a:t>
            </a:r>
          </a:p>
          <a:p>
            <a:pPr algn="ctr" eaLnBrk="1" hangingPunct="1"/>
            <a:r>
              <a:rPr lang="en-GB" sz="4000" dirty="0" smtClean="0">
                <a:latin typeface="Calibri" panose="020F0502020204030204" pitchFamily="34" charset="0"/>
              </a:rPr>
              <a:t>they </a:t>
            </a:r>
            <a:r>
              <a:rPr lang="en-GB" sz="4000" dirty="0">
                <a:latin typeface="Calibri" panose="020F0502020204030204" pitchFamily="34" charset="0"/>
              </a:rPr>
              <a:t>paid </a:t>
            </a:r>
            <a:r>
              <a:rPr lang="en-GB" sz="4000" dirty="0" smtClean="0">
                <a:latin typeface="Calibri" panose="020F0502020204030204" pitchFamily="34" charset="0"/>
              </a:rPr>
              <a:t>in 1960s </a:t>
            </a:r>
            <a:r>
              <a:rPr lang="en-GB" sz="4000" dirty="0">
                <a:latin typeface="Calibri" panose="020F0502020204030204" pitchFamily="34" charset="0"/>
              </a:rPr>
              <a:t>and 1970s.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981075"/>
            <a:ext cx="7775575" cy="4708981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latin typeface="Calibri" panose="020F0502020204030204" pitchFamily="34" charset="0"/>
              </a:rPr>
              <a:t>Giant corporations </a:t>
            </a:r>
            <a:r>
              <a:rPr lang="en-GB" sz="4000" b="1" dirty="0">
                <a:latin typeface="Calibri" panose="020F0502020204030204" pitchFamily="34" charset="0"/>
              </a:rPr>
              <a:t>that have basically stopped paying taxes</a:t>
            </a:r>
          </a:p>
          <a:p>
            <a:pPr algn="ctr" eaLnBrk="1" hangingPunct="1"/>
            <a:endParaRPr lang="en-GB" sz="32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sz="3200" dirty="0">
                <a:latin typeface="Calibri" panose="020F0502020204030204" pitchFamily="34" charset="0"/>
              </a:rPr>
              <a:t>General Electric; </a:t>
            </a:r>
            <a:r>
              <a:rPr lang="en-GB" sz="3200" dirty="0" smtClean="0">
                <a:latin typeface="Calibri" panose="020F0502020204030204" pitchFamily="34" charset="0"/>
              </a:rPr>
              <a:t>Boeing</a:t>
            </a:r>
            <a:r>
              <a:rPr lang="en-GB" sz="3200" dirty="0">
                <a:latin typeface="Calibri" panose="020F0502020204030204" pitchFamily="34" charset="0"/>
              </a:rPr>
              <a:t>; Exxon Mobil; Verizon; Kraft Foods; Citigroup; Dow Chemical; IBM; FedEx; Honeywell; Apple; Pfizer; Google; Microsoft; Merck</a:t>
            </a:r>
          </a:p>
          <a:p>
            <a:pPr algn="ctr" eaLnBrk="1" hangingPunct="1"/>
            <a:r>
              <a:rPr lang="en-GB" sz="3200" b="1" dirty="0"/>
              <a:t> </a:t>
            </a:r>
          </a:p>
          <a:p>
            <a:pPr algn="ctr" eaLnBrk="1" hangingPunct="1"/>
            <a:endParaRPr lang="en-GB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1124744"/>
            <a:ext cx="7775575" cy="415498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/>
              <a:t>Loss for the common good</a:t>
            </a:r>
          </a:p>
          <a:p>
            <a:pPr algn="ctr" eaLnBrk="1" hangingPunct="1"/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endParaRPr lang="en-GB" sz="2800" b="1" dirty="0">
              <a:latin typeface="Calibri" panose="020F0502020204030204" pitchFamily="34" charset="0"/>
            </a:endParaRPr>
          </a:p>
          <a:p>
            <a:r>
              <a:rPr lang="en-GB" sz="2800" dirty="0" smtClean="0"/>
              <a:t>Tax </a:t>
            </a:r>
            <a:r>
              <a:rPr lang="en-GB" sz="2800" dirty="0"/>
              <a:t>Justice </a:t>
            </a:r>
            <a:r>
              <a:rPr lang="en-GB" sz="2800" dirty="0" smtClean="0"/>
              <a:t>Network estimated </a:t>
            </a:r>
            <a:r>
              <a:rPr lang="en-GB" sz="2800" dirty="0"/>
              <a:t>that </a:t>
            </a:r>
            <a:r>
              <a:rPr lang="en-GB" sz="2800" dirty="0" smtClean="0"/>
              <a:t>assets </a:t>
            </a:r>
            <a:r>
              <a:rPr lang="en-GB" sz="2800" dirty="0"/>
              <a:t>held offshore, </a:t>
            </a:r>
            <a:r>
              <a:rPr lang="en-GB" sz="2800" dirty="0" smtClean="0"/>
              <a:t>beyond </a:t>
            </a:r>
            <a:r>
              <a:rPr lang="en-GB" sz="2800" dirty="0"/>
              <a:t>the reach of effective taxation, are equal to about a third of total global assets, about </a:t>
            </a:r>
            <a:r>
              <a:rPr lang="en-GB" sz="2800" dirty="0" smtClean="0"/>
              <a:t>$</a:t>
            </a:r>
            <a:r>
              <a:rPr lang="en-GB" sz="2800" dirty="0"/>
              <a:t>21 trillion - $32 trillion.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Over </a:t>
            </a:r>
            <a:r>
              <a:rPr lang="en-GB" sz="2800" dirty="0"/>
              <a:t>half of all world trade passes through tax havens. </a:t>
            </a:r>
          </a:p>
        </p:txBody>
      </p:sp>
    </p:spTree>
    <p:extLst>
      <p:ext uri="{BB962C8B-B14F-4D97-AF65-F5344CB8AC3E}">
        <p14:creationId xmlns:p14="http://schemas.microsoft.com/office/powerpoint/2010/main" val="11568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456" y="1916733"/>
            <a:ext cx="7677016" cy="4032547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cs typeface="Arial" panose="020B0604020202020204" pitchFamily="34" charset="0"/>
              </a:rPr>
              <a:t>Denmark - 28.7% cuts in staffing</a:t>
            </a:r>
            <a:r>
              <a:rPr lang="en-US" sz="2800" dirty="0" smtClean="0">
                <a:cs typeface="Arial" panose="020B0604020202020204" pitchFamily="34" charset="0"/>
              </a:rPr>
              <a:t> - losing tax revenue</a:t>
            </a:r>
          </a:p>
          <a:p>
            <a:pPr eaLnBrk="1" hangingPunct="1">
              <a:spcBef>
                <a:spcPts val="8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cs typeface="Arial" panose="020B0604020202020204" pitchFamily="34" charset="0"/>
              </a:rPr>
              <a:t>UK </a:t>
            </a:r>
            <a:r>
              <a:rPr lang="en-US" sz="2800" dirty="0" smtClean="0">
                <a:cs typeface="Arial" panose="020B0604020202020204" pitchFamily="34" charset="0"/>
              </a:rPr>
              <a:t>– </a:t>
            </a:r>
            <a:r>
              <a:rPr lang="en-US" sz="2800" b="1" dirty="0" smtClean="0">
                <a:cs typeface="Arial" panose="020B0604020202020204" pitchFamily="34" charset="0"/>
              </a:rPr>
              <a:t>19.2%</a:t>
            </a:r>
            <a:r>
              <a:rPr lang="en-US" sz="2800" dirty="0" smtClean="0">
                <a:cs typeface="Arial" panose="020B0604020202020204" pitchFamily="34" charset="0"/>
              </a:rPr>
              <a:t>  By cutting more than 3300 staff, loss of  £1.1 </a:t>
            </a:r>
            <a:r>
              <a:rPr lang="en-US" sz="2800" dirty="0" err="1" smtClean="0">
                <a:cs typeface="Arial" panose="020B0604020202020204" pitchFamily="34" charset="0"/>
              </a:rPr>
              <a:t>bn</a:t>
            </a:r>
            <a:r>
              <a:rPr lang="en-US" sz="2800" dirty="0" smtClean="0">
                <a:cs typeface="Arial" panose="020B0604020202020204" pitchFamily="34" charset="0"/>
              </a:rPr>
              <a:t> in potential tax revenue. (Data sale)</a:t>
            </a:r>
          </a:p>
          <a:p>
            <a:pPr eaLnBrk="1" hangingPunct="1">
              <a:spcBef>
                <a:spcPts val="8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cs typeface="Arial" panose="020B0604020202020204" pitchFamily="34" charset="0"/>
              </a:rPr>
              <a:t>NL- 6.3%  </a:t>
            </a:r>
            <a:r>
              <a:rPr lang="en-GB" sz="2800" dirty="0" smtClean="0">
                <a:cs typeface="Arial" panose="020B0604020202020204" pitchFamily="34" charset="0"/>
              </a:rPr>
              <a:t>Reduce budget for tax and customs </a:t>
            </a:r>
            <a:r>
              <a:rPr lang="en-GB" sz="2800" b="1" dirty="0" smtClean="0">
                <a:cs typeface="Arial" panose="020B0604020202020204" pitchFamily="34" charset="0"/>
              </a:rPr>
              <a:t>by 17% </a:t>
            </a:r>
            <a:r>
              <a:rPr lang="en-GB" sz="2800" dirty="0" smtClean="0">
                <a:cs typeface="Arial" panose="020B0604020202020204" pitchFamily="34" charset="0"/>
              </a:rPr>
              <a:t>by 2015. </a:t>
            </a:r>
            <a:r>
              <a:rPr lang="en-GB" sz="2800" dirty="0">
                <a:cs typeface="Arial" panose="020B0604020202020204" pitchFamily="34" charset="0"/>
              </a:rPr>
              <a:t>C</a:t>
            </a:r>
            <a:r>
              <a:rPr lang="en-GB" sz="2800" dirty="0" smtClean="0">
                <a:cs typeface="Arial" panose="020B0604020202020204" pitchFamily="34" charset="0"/>
              </a:rPr>
              <a:t>hance of a business being audited is once in every 43 years.</a:t>
            </a:r>
          </a:p>
          <a:p>
            <a:pPr eaLnBrk="1" hangingPunct="1">
              <a:spcBef>
                <a:spcPts val="8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800" i="1" dirty="0" smtClean="0">
                <a:cs typeface="Arial" panose="020B0604020202020204" pitchFamily="34" charset="0"/>
              </a:rPr>
              <a:t>*EPSU study</a:t>
            </a:r>
            <a:endParaRPr lang="en-GB" sz="2000" i="1" dirty="0" smtClean="0"/>
          </a:p>
          <a:p>
            <a:pPr lvl="1" eaLnBrk="1" hangingPunct="1"/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15008"/>
            <a:ext cx="8534400" cy="685800"/>
          </a:xfrm>
        </p:spPr>
        <p:txBody>
          <a:bodyPr anchor="t"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cuts on tax collection/fraud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Pivotal moment for economic justice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785225" cy="518435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800" dirty="0" smtClean="0"/>
              <a:t>South and North understand “economic colonization”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800" dirty="0" smtClean="0"/>
              <a:t>Community anger at austerity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800" dirty="0" smtClean="0"/>
              <a:t>Widespread anger at inequality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800" dirty="0" smtClean="0"/>
              <a:t>Anger at corporations for not paying fair share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800" dirty="0" smtClean="0"/>
              <a:t>Media exposés (tax havens, corporate tax dodgers such as Google, Starbucks, Apple…)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800" dirty="0" smtClean="0"/>
              <a:t>Global FTT and tax justice coalitions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GB" sz="28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GB" sz="2800" dirty="0" smtClean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PSI + Council of Global Unions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820150" cy="47132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sz="400" b="1" i="1" dirty="0" smtClean="0"/>
          </a:p>
          <a:p>
            <a:pPr eaLnBrk="1" hangingPunct="1"/>
            <a:r>
              <a:rPr lang="en-GB" sz="3000" dirty="0" smtClean="0"/>
              <a:t>20 million members, healthcare, education, water and sanitation, direct govt, tax inspectors, auditors, customs…</a:t>
            </a:r>
          </a:p>
          <a:p>
            <a:pPr eaLnBrk="1" hangingPunct="1"/>
            <a:r>
              <a:rPr lang="en-GB" sz="3000" dirty="0" smtClean="0"/>
              <a:t>CGU 200 million members in private &amp; public, agricultural, construction, mining, energy, finance …</a:t>
            </a:r>
          </a:p>
          <a:p>
            <a:pPr eaLnBrk="1" hangingPunct="1"/>
            <a:r>
              <a:rPr lang="en-GB" sz="3000" dirty="0" smtClean="0"/>
              <a:t>PSI leads CGU QPS campaign working group </a:t>
            </a:r>
          </a:p>
          <a:p>
            <a:pPr eaLnBrk="1" hangingPunct="1"/>
            <a:r>
              <a:rPr lang="en-GB" sz="3000" dirty="0" smtClean="0"/>
              <a:t>Working in coalition in global tax justice campaign</a:t>
            </a:r>
          </a:p>
          <a:p>
            <a:pPr eaLnBrk="1" hangingPunct="1"/>
            <a:r>
              <a:rPr lang="en-GB" sz="3000" dirty="0" smtClean="0"/>
              <a:t>National affiliates engaging at country level with TJN partners…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sz="800" dirty="0" smtClean="0"/>
          </a:p>
          <a:p>
            <a:pPr eaLnBrk="1" hangingPunct="1"/>
            <a:endParaRPr lang="en-GB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GB" sz="30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dirty="0" smtClean="0"/>
              <a:t>Loose international coalition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124744"/>
            <a:ext cx="8785225" cy="5256584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Fluid, non-hierarchical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Centre on common messages (values)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Participatory but non-binding processes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Regular international teleconference  or </a:t>
            </a:r>
            <a:r>
              <a:rPr lang="en-GB" sz="2800" dirty="0" err="1" smtClean="0"/>
              <a:t>skype</a:t>
            </a:r>
            <a:r>
              <a:rPr lang="en-GB" sz="2800" dirty="0" smtClean="0"/>
              <a:t> calls (free)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Annual one-day strategy meeting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People propose and take responsibility for different tasks (research, advocacy, event planning etc)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Power of diversity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 smtClean="0"/>
              <a:t>Link local, national, international efforts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GB" sz="28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GB" sz="2800" dirty="0" smtClean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Common messages</a:t>
            </a:r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9750" y="1700807"/>
            <a:ext cx="8604250" cy="4425355"/>
          </a:xfrm>
        </p:spPr>
        <p:txBody>
          <a:bodyPr/>
          <a:lstStyle/>
          <a:p>
            <a:pPr marL="0" eaLnBrk="1" hangingPunct="1">
              <a:spcAft>
                <a:spcPts val="600"/>
              </a:spcAft>
              <a:buNone/>
            </a:pPr>
            <a:r>
              <a:rPr lang="en-GB" sz="3600" b="1" dirty="0" smtClean="0"/>
              <a:t>A financial transactions tax to end poverty and inequality through funding public services, sustainable development, and addressing climate change.</a:t>
            </a:r>
          </a:p>
          <a:p>
            <a:pPr marL="0" eaLnBrk="1" hangingPunct="1">
              <a:spcAft>
                <a:spcPts val="600"/>
              </a:spcAft>
              <a:buNone/>
            </a:pPr>
            <a:endParaRPr lang="en-GB" sz="3600" b="1" dirty="0" smtClean="0"/>
          </a:p>
          <a:p>
            <a:pPr eaLnBrk="1" hangingPunct="1">
              <a:spcAft>
                <a:spcPts val="600"/>
              </a:spcAft>
              <a:buNone/>
            </a:pPr>
            <a:r>
              <a:rPr lang="en-GB" sz="4400" b="1" dirty="0" smtClean="0"/>
              <a:t>Tax justice for a fair share for all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0_Cannes_Nov2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96136" y="6165304"/>
            <a:ext cx="316835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G20 </a:t>
            </a: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Cannes</a:t>
            </a:r>
            <a:endParaRPr lang="en-GB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9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ahirSq_Feb1_SuhaibSalem_5418651444_8f1dffcf9e_z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5763"/>
            <a:ext cx="91154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08304" y="6165304"/>
            <a:ext cx="165618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15213" y="6149975"/>
            <a:ext cx="1728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NNU_G8_Chicago_DSC0131 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796136" y="6165304"/>
            <a:ext cx="316835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G8 – Chicago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in hood A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9337" y="0"/>
            <a:ext cx="48453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86766340_fbb3d4ed63_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4857" y="0"/>
            <a:ext cx="45742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7555075370_e82b6383ff_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IMG_32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0" y="5892601"/>
            <a:ext cx="4392488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800" y="5876925"/>
            <a:ext cx="39957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Rio+20 Earth Summit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30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862263"/>
            <a:ext cx="9144000" cy="513347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1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862263"/>
            <a:ext cx="9144000" cy="5133473"/>
          </a:xfrm>
        </p:spPr>
      </p:pic>
      <p:sp>
        <p:nvSpPr>
          <p:cNvPr id="3" name="Rounded Rectangle 2"/>
          <p:cNvSpPr/>
          <p:nvPr/>
        </p:nvSpPr>
        <p:spPr>
          <a:xfrm>
            <a:off x="5940152" y="5892601"/>
            <a:ext cx="3024336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72200" y="5877272"/>
            <a:ext cx="2627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Rio+20 rally</a:t>
            </a:r>
            <a:endParaRPr lang="en-GB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5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294968"/>
            <a:ext cx="9144000" cy="62680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8048147698_595ecbe2cb_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67944" y="5892601"/>
            <a:ext cx="489654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200" y="5876925"/>
            <a:ext cx="5003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Robin Hood Tax USA launch</a:t>
            </a:r>
          </a:p>
        </p:txBody>
      </p:sp>
    </p:spTree>
    <p:extLst>
      <p:ext uri="{BB962C8B-B14F-4D97-AF65-F5344CB8AC3E}">
        <p14:creationId xmlns:p14="http://schemas.microsoft.com/office/powerpoint/2010/main" val="37400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775575" cy="415498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latin typeface="Calibri" panose="020F0502020204030204" pitchFamily="34" charset="0"/>
              </a:rPr>
              <a:t>European Union </a:t>
            </a:r>
          </a:p>
          <a:p>
            <a:pPr algn="ctr" eaLnBrk="1" hangingPunct="1"/>
            <a:r>
              <a:rPr lang="en-GB" sz="4000" b="1" dirty="0" smtClean="0">
                <a:latin typeface="Calibri" panose="020F0502020204030204" pitchFamily="34" charset="0"/>
              </a:rPr>
              <a:t>FTT </a:t>
            </a:r>
            <a:r>
              <a:rPr lang="en-GB" sz="4000" b="1" dirty="0">
                <a:latin typeface="Calibri" panose="020F0502020204030204" pitchFamily="34" charset="0"/>
              </a:rPr>
              <a:t>/ Robin Hood Tax</a:t>
            </a:r>
          </a:p>
          <a:p>
            <a:pPr algn="ctr" eaLnBrk="1" hangingPunct="1"/>
            <a:endParaRPr lang="en-GB" sz="12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sz="1200" b="1" dirty="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sz="3200" dirty="0" smtClean="0"/>
              <a:t>11 = Austria, Belgium, Estonia, France, Germany, Greece, Italy, Portugal, Slovenia, Slovakia, Spain</a:t>
            </a:r>
          </a:p>
          <a:p>
            <a:pPr algn="ctr" eaLnBrk="1" hangingPunct="1"/>
            <a:endParaRPr lang="en-US" sz="32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sz="3200" dirty="0" smtClean="0">
                <a:latin typeface="Calibri" panose="020F0502020204030204" pitchFamily="34" charset="0"/>
              </a:rPr>
              <a:t>+ </a:t>
            </a:r>
            <a:r>
              <a:rPr lang="en-US" sz="3200" dirty="0" err="1" smtClean="0">
                <a:latin typeface="+mj-lt"/>
              </a:rPr>
              <a:t>possibles</a:t>
            </a:r>
            <a:r>
              <a:rPr lang="en-US" sz="3200" dirty="0" smtClean="0">
                <a:latin typeface="+mj-lt"/>
              </a:rPr>
              <a:t> - </a:t>
            </a:r>
            <a:r>
              <a:rPr lang="en-GB" sz="3200" dirty="0" smtClean="0">
                <a:latin typeface="+mj-lt"/>
              </a:rPr>
              <a:t>Czech Republic and Croatia</a:t>
            </a:r>
            <a:r>
              <a:rPr lang="en-US" sz="3200" dirty="0" smtClean="0">
                <a:latin typeface="+mj-lt"/>
              </a:rPr>
              <a:t> 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russelsDayofAction2010_5038677418_2ea96c9219_z(2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724128" y="6165304"/>
            <a:ext cx="3240360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95963" y="6149975"/>
            <a:ext cx="3348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Across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775575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/>
              <a:t>Estimated that FTT will raise €34 billion annually </a:t>
            </a:r>
          </a:p>
          <a:p>
            <a:pPr algn="ctr" eaLnBrk="1" hangingPunct="1"/>
            <a:r>
              <a:rPr lang="en-GB" sz="4000" b="1" dirty="0" smtClean="0"/>
              <a:t>across the 11 EU countries</a:t>
            </a:r>
          </a:p>
          <a:p>
            <a:pPr algn="ctr" eaLnBrk="1" hangingPunct="1"/>
            <a:endParaRPr lang="en-GB" sz="4000" b="1" dirty="0">
              <a:latin typeface="Calibri" panose="020F0502020204030204" pitchFamily="34" charset="0"/>
            </a:endParaRPr>
          </a:p>
          <a:p>
            <a:pPr algn="ctr"/>
            <a:endParaRPr lang="en-GB" sz="2800" dirty="0" smtClean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WSF_Tunis2013_logo_finall_ok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588"/>
            <a:ext cx="69469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WSF Tunis - The World Needs Tax Justice and an FTT workshop 28Mar2013 (19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83768" y="6165304"/>
            <a:ext cx="6480720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438" y="6149975"/>
            <a:ext cx="6983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World Needs Tax Justice &amp; an FTT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WSF Tunis - The World Needs Tax Justice and an FTT workshop 28Mar2013 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GATJ_home_page.t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1463"/>
            <a:ext cx="9144000" cy="631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1" y="0"/>
            <a:ext cx="637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1124745"/>
            <a:ext cx="7775575" cy="464742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200" b="1" dirty="0" smtClean="0"/>
              <a:t>Taxation </a:t>
            </a:r>
            <a:r>
              <a:rPr lang="en-GB" sz="3200" b="1" dirty="0"/>
              <a:t>and Quality Public Services </a:t>
            </a:r>
            <a:endParaRPr lang="en-GB" sz="3200" b="1" dirty="0" smtClean="0"/>
          </a:p>
          <a:p>
            <a:endParaRPr lang="en-GB" sz="2400" dirty="0"/>
          </a:p>
          <a:p>
            <a:r>
              <a:rPr lang="en-GB" sz="2400" dirty="0" smtClean="0"/>
              <a:t>Financing </a:t>
            </a:r>
            <a:r>
              <a:rPr lang="en-GB" sz="2400" dirty="0"/>
              <a:t>of quality public </a:t>
            </a:r>
            <a:r>
              <a:rPr lang="en-GB" sz="2400" dirty="0" smtClean="0"/>
              <a:t>services depends </a:t>
            </a:r>
            <a:r>
              <a:rPr lang="en-GB" sz="2400" dirty="0"/>
              <a:t>on a progressive taxation </a:t>
            </a:r>
            <a:r>
              <a:rPr lang="en-GB" sz="2400" dirty="0" smtClean="0"/>
              <a:t>system: higher </a:t>
            </a:r>
            <a:r>
              <a:rPr lang="en-GB" sz="2400" dirty="0"/>
              <a:t>income groups </a:t>
            </a:r>
            <a:endParaRPr lang="en-GB" sz="2400" dirty="0" smtClean="0"/>
          </a:p>
          <a:p>
            <a:r>
              <a:rPr lang="en-GB" sz="2400" dirty="0" smtClean="0"/>
              <a:t>pay </a:t>
            </a:r>
            <a:r>
              <a:rPr lang="en-GB" sz="2400" dirty="0"/>
              <a:t>more tax than </a:t>
            </a:r>
            <a:r>
              <a:rPr lang="en-GB" sz="2400" dirty="0" smtClean="0"/>
              <a:t>lower</a:t>
            </a:r>
          </a:p>
          <a:p>
            <a:endParaRPr lang="en-GB" sz="2400" dirty="0" smtClean="0"/>
          </a:p>
          <a:p>
            <a:r>
              <a:rPr lang="en-GB" sz="2400" dirty="0"/>
              <a:t>E</a:t>
            </a:r>
            <a:r>
              <a:rPr lang="en-GB" sz="2400" dirty="0" smtClean="0"/>
              <a:t>ffective </a:t>
            </a:r>
            <a:r>
              <a:rPr lang="en-GB" sz="2400" dirty="0"/>
              <a:t>government tax </a:t>
            </a:r>
            <a:r>
              <a:rPr lang="en-GB" sz="2400" dirty="0" smtClean="0"/>
              <a:t>authority requires: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well-paid </a:t>
            </a:r>
            <a:r>
              <a:rPr lang="en-GB" sz="2400" dirty="0"/>
              <a:t>tax </a:t>
            </a:r>
            <a:r>
              <a:rPr lang="en-GB" sz="2400" dirty="0" smtClean="0"/>
              <a:t>inspectors and enough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</a:t>
            </a:r>
            <a:r>
              <a:rPr lang="en-GB" sz="2400" dirty="0"/>
              <a:t>lack of corruption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transparency </a:t>
            </a:r>
            <a:r>
              <a:rPr lang="en-GB" sz="2400" dirty="0"/>
              <a:t>of personal and corporate financial information.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46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Opportunities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820150" cy="47132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sz="400" b="1" i="1" dirty="0" smtClean="0"/>
          </a:p>
          <a:p>
            <a:pPr eaLnBrk="1" hangingPunct="1"/>
            <a:r>
              <a:rPr lang="en-GB" sz="3000" dirty="0" smtClean="0"/>
              <a:t>Strengthen profile, recruit &amp; mobilize affiliates to build national campaigns with allies</a:t>
            </a:r>
          </a:p>
          <a:p>
            <a:pPr eaLnBrk="1" hangingPunct="1"/>
            <a:r>
              <a:rPr lang="en-GB" sz="3000" dirty="0" smtClean="0"/>
              <a:t>Provide training and strategic support to launch pilot campaigns in four PSI regions</a:t>
            </a:r>
          </a:p>
          <a:p>
            <a:pPr eaLnBrk="1" hangingPunct="1"/>
            <a:r>
              <a:rPr lang="en-GB" sz="3000" dirty="0" smtClean="0"/>
              <a:t>Identify union messaging, research, materials required</a:t>
            </a:r>
          </a:p>
          <a:p>
            <a:pPr eaLnBrk="1" hangingPunct="1"/>
            <a:r>
              <a:rPr lang="en-GB" sz="3000" dirty="0" smtClean="0"/>
              <a:t>Connect with CORRUPTION and TRADE issues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sz="800" dirty="0" smtClean="0"/>
          </a:p>
          <a:p>
            <a:pPr eaLnBrk="1" hangingPunct="1"/>
            <a:endParaRPr lang="en-GB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GB" sz="30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8229807744_8917717dcb_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35896" y="6165304"/>
            <a:ext cx="532859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938" y="6149975"/>
            <a:ext cx="5580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PSI World Congress, SA</a:t>
            </a:r>
          </a:p>
        </p:txBody>
      </p:sp>
    </p:spTree>
    <p:extLst>
      <p:ext uri="{BB962C8B-B14F-4D97-AF65-F5344CB8AC3E}">
        <p14:creationId xmlns:p14="http://schemas.microsoft.com/office/powerpoint/2010/main" val="17011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8229820222_674669f84c_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88024" y="6165304"/>
            <a:ext cx="417646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800" y="6149975"/>
            <a:ext cx="4140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1000 Robin Hoods</a:t>
            </a:r>
          </a:p>
        </p:txBody>
      </p:sp>
    </p:spTree>
    <p:extLst>
      <p:ext uri="{BB962C8B-B14F-4D97-AF65-F5344CB8AC3E}">
        <p14:creationId xmlns:p14="http://schemas.microsoft.com/office/powerpoint/2010/main" val="11351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ugal2_30Nov_IMG_39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48264" y="6165304"/>
            <a:ext cx="201622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20718" y="6149975"/>
            <a:ext cx="2087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Portugal</a:t>
            </a:r>
            <a:endParaRPr lang="en-GB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Our messages</a:t>
            </a:r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604250" cy="471328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sz="3600" b="1" dirty="0" smtClean="0"/>
              <a:t>Tax justice for quality public services</a:t>
            </a:r>
          </a:p>
          <a:p>
            <a:pPr eaLnBrk="1" hangingPunct="1">
              <a:spcAft>
                <a:spcPts val="600"/>
              </a:spcAft>
            </a:pPr>
            <a:r>
              <a:rPr lang="en-GB" sz="3600" b="1" dirty="0" smtClean="0"/>
              <a:t>Tax justice to end corruption</a:t>
            </a:r>
          </a:p>
          <a:p>
            <a:pPr eaLnBrk="1" hangingPunct="1">
              <a:spcAft>
                <a:spcPts val="600"/>
              </a:spcAft>
            </a:pPr>
            <a:r>
              <a:rPr lang="en-GB" sz="3600" b="1" dirty="0" smtClean="0"/>
              <a:t>Tax justice to end poverty and inequality</a:t>
            </a:r>
          </a:p>
          <a:p>
            <a:pPr eaLnBrk="1" hangingPunct="1">
              <a:spcAft>
                <a:spcPts val="600"/>
              </a:spcAft>
            </a:pPr>
            <a:r>
              <a:rPr lang="en-GB" sz="4400" b="1" dirty="0" smtClean="0"/>
              <a:t>Tax justice for a fair share for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_PSI_Jus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803" y="0"/>
            <a:ext cx="48483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MadridProtes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46075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236296" y="6165304"/>
            <a:ext cx="172819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15213" y="6149975"/>
            <a:ext cx="1728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taly_Acqua_Federica_Pezzoli_flic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6025" y="0"/>
            <a:ext cx="671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236296" y="6165304"/>
            <a:ext cx="172819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15213" y="6149975"/>
            <a:ext cx="1728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edy_apergia_ellas2blo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6440"/>
            <a:ext cx="9144000" cy="62451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08304" y="6165304"/>
            <a:ext cx="1656184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08850" y="6149975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Greece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IMG_26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62138" y="0"/>
            <a:ext cx="541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236296" y="6165304"/>
            <a:ext cx="1728192" cy="576064"/>
          </a:xfrm>
          <a:prstGeom prst="roundRect">
            <a:avLst/>
          </a:prstGeom>
          <a:solidFill>
            <a:srgbClr val="E00606"/>
          </a:solidFill>
          <a:ln>
            <a:solidFill>
              <a:srgbClr val="E0060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35825" y="6092825"/>
            <a:ext cx="18367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rgbClr val="FF99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757</Words>
  <Application>Microsoft Office PowerPoint</Application>
  <PresentationFormat>Apresentação na tela (4:3)</PresentationFormat>
  <Paragraphs>122</Paragraphs>
  <Slides>51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Impact of cuts on tax collection/fraud</vt:lpstr>
      <vt:lpstr>Pivotal moment for economic justice</vt:lpstr>
      <vt:lpstr>PSI + Council of Global Unions</vt:lpstr>
      <vt:lpstr>Loose international coalition</vt:lpstr>
      <vt:lpstr>Common messages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Opportunities</vt:lpstr>
      <vt:lpstr>Apresentação do PowerPoint</vt:lpstr>
      <vt:lpstr>Apresentação do PowerPoint</vt:lpstr>
      <vt:lpstr> Our messages</vt:lpstr>
      <vt:lpstr>Apresentação do PowerPoint</vt:lpstr>
    </vt:vector>
  </TitlesOfParts>
  <Company>Public Services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Teresa Marshall</dc:creator>
  <cp:lastModifiedBy>Jocelio</cp:lastModifiedBy>
  <cp:revision>642</cp:revision>
  <dcterms:created xsi:type="dcterms:W3CDTF">2011-04-10T12:49:10Z</dcterms:created>
  <dcterms:modified xsi:type="dcterms:W3CDTF">2014-10-02T17:12:46Z</dcterms:modified>
</cp:coreProperties>
</file>