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notesMasterIdLst>
    <p:notesMasterId r:id="rId29"/>
  </p:notesMasterIdLst>
  <p:sldIdLst>
    <p:sldId id="256" r:id="rId5"/>
    <p:sldId id="257" r:id="rId6"/>
    <p:sldId id="279" r:id="rId7"/>
    <p:sldId id="258" r:id="rId8"/>
    <p:sldId id="274" r:id="rId9"/>
    <p:sldId id="261" r:id="rId10"/>
    <p:sldId id="259" r:id="rId11"/>
    <p:sldId id="291" r:id="rId12"/>
    <p:sldId id="273" r:id="rId13"/>
    <p:sldId id="269" r:id="rId14"/>
    <p:sldId id="270" r:id="rId15"/>
    <p:sldId id="301" r:id="rId16"/>
    <p:sldId id="264" r:id="rId17"/>
    <p:sldId id="288" r:id="rId18"/>
    <p:sldId id="272" r:id="rId19"/>
    <p:sldId id="260" r:id="rId20"/>
    <p:sldId id="284" r:id="rId21"/>
    <p:sldId id="298" r:id="rId22"/>
    <p:sldId id="268" r:id="rId23"/>
    <p:sldId id="289" r:id="rId24"/>
    <p:sldId id="282" r:id="rId25"/>
    <p:sldId id="281" r:id="rId26"/>
    <p:sldId id="286" r:id="rId27"/>
    <p:sldId id="285" r:id="rId28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100" autoAdjust="0"/>
    <p:restoredTop sz="62975" autoAdjust="0"/>
  </p:normalViewPr>
  <p:slideViewPr>
    <p:cSldViewPr snapToGrid="0">
      <p:cViewPr varScale="1">
        <p:scale>
          <a:sx n="52" d="100"/>
          <a:sy n="52" d="100"/>
        </p:scale>
        <p:origin x="1454" y="53"/>
      </p:cViewPr>
      <p:guideLst/>
    </p:cSldViewPr>
  </p:slideViewPr>
  <p:outlineViewPr>
    <p:cViewPr>
      <p:scale>
        <a:sx n="33" d="100"/>
        <a:sy n="33" d="100"/>
      </p:scale>
      <p:origin x="0" y="-3186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00" d="100"/>
          <a:sy n="100" d="100"/>
        </p:scale>
        <p:origin x="2142" y="-72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presProps" Target="presProps.xml"/><Relationship Id="rId8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EA17A3-A3B4-48FE-A18D-AC1727F9FDCA}" type="datetimeFigureOut">
              <a:rPr lang="en-GB" smtClean="0"/>
              <a:t>28/04/2015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77B360-94C1-4579-8CE6-68266ABE77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77135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sf.be/new/wp-content/uploads/2013/10/GSC-Letter-on-TISA-to-Karel-de-Gucht1.pdf" TargetMode="External"/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amtisa.org/" TargetMode="External"/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://wikileaks.org/tisa-financial/" TargetMode="External"/><Relationship Id="rId4" Type="http://schemas.openxmlformats.org/officeDocument/2006/relationships/hyperlink" Target="http://www.teamtisa.org/index.php/about-team-tisa/coalition-members" TargetMode="Externa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77B360-94C1-4579-8CE6-68266ABE77B6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16476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Really Good Friends</a:t>
            </a:r>
            <a:r>
              <a:rPr lang="en-GB" baseline="0" dirty="0" smtClean="0"/>
              <a:t> of Services</a:t>
            </a:r>
          </a:p>
          <a:p>
            <a:endParaRPr lang="en-GB" baseline="0" dirty="0" smtClean="0"/>
          </a:p>
          <a:p>
            <a:r>
              <a:rPr lang="en-GB" baseline="0" dirty="0" smtClean="0"/>
              <a:t>Gold standard </a:t>
            </a:r>
          </a:p>
          <a:p>
            <a:endParaRPr lang="en-GB" baseline="0" dirty="0" smtClean="0"/>
          </a:p>
          <a:p>
            <a:r>
              <a:rPr lang="en-GB" baseline="0" dirty="0" smtClean="0"/>
              <a:t>Large coverage of world economy </a:t>
            </a:r>
          </a:p>
          <a:p>
            <a:endParaRPr lang="en-GB" baseline="0" dirty="0" smtClean="0"/>
          </a:p>
          <a:p>
            <a:r>
              <a:rPr lang="en-GB" baseline="0" dirty="0" smtClean="0"/>
              <a:t>Forcing countries to join after it has been negotiated</a:t>
            </a:r>
          </a:p>
          <a:p>
            <a:endParaRPr lang="en-GB" baseline="0" dirty="0" smtClean="0"/>
          </a:p>
          <a:p>
            <a:r>
              <a:rPr lang="en-GB" baseline="0" dirty="0" smtClean="0"/>
              <a:t>China is latest country to announce joining talks – quite significant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E8B02F-CA21-4034-96F6-D709AE67BF82}" type="slidenum">
              <a:rPr lang="en-CA" smtClean="0"/>
              <a:pPr>
                <a:defRPr/>
              </a:pPr>
              <a:t>11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37790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77B360-94C1-4579-8CE6-68266ABE77B6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622219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Only 1 mode is actually about trade in services – MODE</a:t>
            </a:r>
            <a:r>
              <a:rPr lang="en-GB" baseline="0" dirty="0" smtClean="0"/>
              <a:t> 1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77B360-94C1-4579-8CE6-68266ABE77B6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150603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Future services:</a:t>
            </a:r>
          </a:p>
          <a:p>
            <a:endParaRPr lang="en-CA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Public services evolve.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Previously: public health systems, public transport systems, public education and public waste and sanitation in many countries.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Future policy challenges such as medicine and biotechnology, climate change related energy and abatement measures, banking re-regulation or internet regulation are likely to require some form off public sector involvement.       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E8B02F-CA21-4034-96F6-D709AE67BF82}" type="slidenum">
              <a:rPr lang="en-CA" smtClean="0"/>
              <a:pPr>
                <a:defRPr/>
              </a:pPr>
              <a:t>15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773589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 smtClean="0"/>
              <a:t>Quals</a:t>
            </a:r>
            <a:r>
              <a:rPr lang="en-GB" dirty="0" smtClean="0"/>
              <a:t> – professional and trade standards</a:t>
            </a:r>
          </a:p>
          <a:p>
            <a:endParaRPr lang="en-GB" dirty="0"/>
          </a:p>
          <a:p>
            <a:r>
              <a:rPr lang="en-GB" dirty="0" smtClean="0"/>
              <a:t>Tech </a:t>
            </a:r>
            <a:r>
              <a:rPr lang="en-GB" dirty="0" err="1" smtClean="0"/>
              <a:t>standrads</a:t>
            </a:r>
            <a:r>
              <a:rPr lang="en-GB" dirty="0" smtClean="0"/>
              <a:t> – rules according to which the service must be performed + tech standards – rules about how patient care must be carried out OR how equipment is to be operated</a:t>
            </a:r>
          </a:p>
          <a:p>
            <a:r>
              <a:rPr lang="en-GB" dirty="0" smtClean="0"/>
              <a:t>Licensing requirements – professional licencing but also related to governments permission to companies to provides services </a:t>
            </a:r>
            <a:r>
              <a:rPr lang="en-GB" dirty="0" err="1" smtClean="0"/>
              <a:t>ie</a:t>
            </a:r>
            <a:r>
              <a:rPr lang="en-GB" dirty="0" smtClean="0"/>
              <a:t> licencing health facilities and laboratories, waste disposal, broadcast licenses, power plants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77B360-94C1-4579-8CE6-68266ABE77B6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254437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Necessity test – not more burdensome than needs to be – political reality of making laws </a:t>
            </a:r>
          </a:p>
          <a:p>
            <a:endParaRPr lang="en-GB" dirty="0" smtClean="0"/>
          </a:p>
          <a:p>
            <a:r>
              <a:rPr lang="en-GB" dirty="0" smtClean="0"/>
              <a:t>Cross subsidies – cant use postal system to subsidise</a:t>
            </a:r>
            <a:r>
              <a:rPr lang="en-GB" baseline="0" dirty="0" smtClean="0"/>
              <a:t> distance services</a:t>
            </a:r>
          </a:p>
          <a:p>
            <a:endParaRPr lang="en-GB" baseline="0" dirty="0" smtClean="0"/>
          </a:p>
          <a:p>
            <a:r>
              <a:rPr lang="en-GB" dirty="0" smtClean="0"/>
              <a:t>Subjectivity and planning – heritage, set back, colours, style</a:t>
            </a:r>
          </a:p>
          <a:p>
            <a:endParaRPr lang="en-GB" dirty="0" smtClean="0"/>
          </a:p>
          <a:p>
            <a:r>
              <a:rPr lang="en-GB" dirty="0" smtClean="0"/>
              <a:t>Licensing – can</a:t>
            </a:r>
            <a:r>
              <a:rPr lang="en-GB" baseline="0" dirty="0" smtClean="0"/>
              <a:t> only cover the cost of the issuing and enforcement – gambling and addiction treatment</a:t>
            </a:r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77B360-94C1-4579-8CE6-68266ABE77B6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871616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u="sng" dirty="0" smtClean="0">
                <a:hlinkClick r:id="rId3"/>
              </a:rPr>
              <a:t>http://www.esf.be/new/wp-content/uploads/2013/10/GSC-Letter-on-TISA-to-Karel-de-Gucht1.pdf</a:t>
            </a:r>
            <a:endParaRPr lang="en-GB" u="sng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77B360-94C1-4579-8CE6-68266ABE77B6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813636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u="sng" dirty="0" smtClean="0">
                <a:hlinkClick r:id="rId3"/>
              </a:rPr>
              <a:t>http://www.teamtisa.org/</a:t>
            </a:r>
            <a:endParaRPr lang="en-GB" dirty="0" smtClean="0"/>
          </a:p>
          <a:p>
            <a:r>
              <a:rPr lang="el-GR" u="sng" dirty="0" smtClean="0">
                <a:hlinkClick r:id="rId4"/>
              </a:rPr>
              <a:t>http://www.teamtisa.org/index.php/about-team-tisa/coalition-members</a:t>
            </a:r>
            <a:endParaRPr lang="en-GB" dirty="0" smtClean="0"/>
          </a:p>
          <a:p>
            <a:r>
              <a:rPr lang="el-GR" u="sng" dirty="0" smtClean="0">
                <a:hlinkClick r:id="rId5"/>
              </a:rPr>
              <a:t>http://wikileaks.org/tisa-financial/</a:t>
            </a:r>
            <a:endParaRPr lang="en-GB" dirty="0" smtClean="0"/>
          </a:p>
          <a:p>
            <a:r>
              <a:rPr lang="el-GR" dirty="0" smtClean="0"/>
              <a:t>Testimony, Walmart, “Walmart ISA Comments 2013”, response to USTR “Request For Comments On An International Services Agreement” Docket Number: USTR–2013–0001. Online at: http://www.regulations.gov/#!documentDetail;D=USTR-2013-0001-0028</a:t>
            </a:r>
            <a:endParaRPr lang="en-GB" dirty="0" smtClean="0"/>
          </a:p>
          <a:p>
            <a:r>
              <a:rPr lang="el-GR" dirty="0" smtClean="0"/>
              <a:t>FedEx, response to USTR “Request For Comments On An International Services Agreement” Docket Number: USTR–2013–0001. 25 February, 2013. Online at: http://www.regulations.gov/#!documentDetail;D=USTR-2013-0001-0007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77B360-94C1-4579-8CE6-68266ABE77B6}" type="slidenum">
              <a:rPr lang="en-GB" smtClean="0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075810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77B360-94C1-4579-8CE6-68266ABE77B6}" type="slidenum">
              <a:rPr lang="en-GB" smtClean="0"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35497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77B360-94C1-4579-8CE6-68266ABE77B6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54930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en-GB" dirty="0" smtClean="0"/>
              <a:t>-</a:t>
            </a:r>
            <a:endParaRPr lang="en-GB" dirty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B970BB5-0F2E-4545-AA8E-098C40CF85F6}" type="slidenum">
              <a:rPr lang="en-GB"/>
              <a:pPr>
                <a:spcBef>
                  <a:spcPct val="0"/>
                </a:spcBef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96552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Increasingly about creating</a:t>
            </a:r>
            <a:r>
              <a:rPr lang="en-GB" baseline="0" dirty="0" smtClean="0"/>
              <a:t> rights for MNE investors</a:t>
            </a:r>
          </a:p>
          <a:p>
            <a:endParaRPr lang="en-GB" baseline="0" dirty="0" smtClean="0"/>
          </a:p>
          <a:p>
            <a:r>
              <a:rPr lang="en-GB" baseline="0" dirty="0" smtClean="0"/>
              <a:t>Note this often gives them more rights than local companies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77B360-94C1-4579-8CE6-68266ABE77B6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27345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CA" altLang="en-US" dirty="0" smtClean="0"/>
              <a:t>Normal areas of agreement</a:t>
            </a:r>
            <a:r>
              <a:rPr lang="en-CA" altLang="en-US" baseline="0" dirty="0" smtClean="0"/>
              <a:t> is to stop government discriminating against foreign providers</a:t>
            </a:r>
          </a:p>
          <a:p>
            <a:endParaRPr lang="en-CA" altLang="en-US" baseline="0" dirty="0" smtClean="0"/>
          </a:p>
          <a:p>
            <a:r>
              <a:rPr lang="en-CA" altLang="en-US" baseline="0" dirty="0" smtClean="0"/>
              <a:t>But GATS goes further</a:t>
            </a:r>
            <a:endParaRPr lang="en-CA" altLang="en-US" dirty="0" smtClean="0"/>
          </a:p>
          <a:p>
            <a:endParaRPr lang="en-CA" altLang="en-US" dirty="0" smtClean="0"/>
          </a:p>
          <a:p>
            <a:r>
              <a:rPr lang="en-CA" altLang="en-US" dirty="0" smtClean="0"/>
              <a:t>For example, GATS Article XVI prohibits public monopolies and exclusive service suppliers in fully committed sectors, even on a regional or local level.</a:t>
            </a:r>
          </a:p>
          <a:p>
            <a:endParaRPr lang="en-CA" altLang="en-US" dirty="0" smtClean="0"/>
          </a:p>
          <a:p>
            <a:r>
              <a:rPr lang="en-CA" altLang="en-US" dirty="0" smtClean="0"/>
              <a:t>ALSO:</a:t>
            </a:r>
            <a:r>
              <a:rPr lang="en-CA" altLang="en-US" baseline="0" dirty="0" smtClean="0"/>
              <a:t> cant</a:t>
            </a:r>
            <a:r>
              <a:rPr lang="en-CA" altLang="en-US" dirty="0" smtClean="0"/>
              <a:t> restrict legal form of service providers in fully committed sectors (such as favouring community-based not-for-profits) which are so important in social services, child care, and education.</a:t>
            </a:r>
          </a:p>
          <a:p>
            <a:endParaRPr lang="en-CA" altLang="en-US" dirty="0" smtClean="0"/>
          </a:p>
          <a:p>
            <a:r>
              <a:rPr lang="en-CA" altLang="en-US" dirty="0" smtClean="0"/>
              <a:t>The GATS also develops  templates for pro-competitive regulation, tailored to certain sectors such as telecoms.</a:t>
            </a:r>
          </a:p>
          <a:p>
            <a:endParaRPr lang="en-CA" altLang="en-US" dirty="0" smtClean="0"/>
          </a:p>
          <a:p>
            <a:endParaRPr lang="en-CA" altLang="en-US" dirty="0" smtClean="0"/>
          </a:p>
          <a:p>
            <a:endParaRPr lang="en-CA" altLang="en-US" dirty="0" smtClean="0"/>
          </a:p>
          <a:p>
            <a:endParaRPr lang="en-CA" alt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E8B02F-CA21-4034-96F6-D709AE67BF82}" type="slidenum">
              <a:rPr lang="en-CA" smtClean="0"/>
              <a:pPr>
                <a:defRPr/>
              </a:pPr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503159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1 -More like constitution change than legal change</a:t>
            </a:r>
          </a:p>
          <a:p>
            <a:endParaRPr lang="en-GB" dirty="0"/>
          </a:p>
          <a:p>
            <a:r>
              <a:rPr lang="en-GB" dirty="0" smtClean="0"/>
              <a:t>2 - People outraged if law was made like this locally</a:t>
            </a:r>
          </a:p>
          <a:p>
            <a:endParaRPr lang="en-GB" dirty="0" smtClean="0"/>
          </a:p>
          <a:p>
            <a:r>
              <a:rPr lang="en-GB" dirty="0" smtClean="0"/>
              <a:t>3 – flexible provision + future provision</a:t>
            </a:r>
            <a:endParaRPr lang="en-GB" dirty="0"/>
          </a:p>
          <a:p>
            <a:endParaRPr lang="en-GB" dirty="0"/>
          </a:p>
          <a:p>
            <a:r>
              <a:rPr lang="en-GB" u="sng" dirty="0" smtClean="0"/>
              <a:t>ISDR</a:t>
            </a:r>
          </a:p>
          <a:p>
            <a:r>
              <a:rPr lang="en-GB" dirty="0" smtClean="0"/>
              <a:t>Private panels – can be a judge and a party at same time</a:t>
            </a:r>
          </a:p>
          <a:p>
            <a:r>
              <a:rPr lang="en-GB" dirty="0" smtClean="0"/>
              <a:t>Rights to investors to sue governments – unheard of</a:t>
            </a:r>
          </a:p>
          <a:p>
            <a:r>
              <a:rPr lang="en-GB" dirty="0" smtClean="0"/>
              <a:t>Australian tobacco and plain packaging example</a:t>
            </a:r>
          </a:p>
          <a:p>
            <a:endParaRPr lang="en-GB" dirty="0"/>
          </a:p>
          <a:p>
            <a:r>
              <a:rPr lang="en-GB" dirty="0" smtClean="0"/>
              <a:t>Chill effect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77B360-94C1-4579-8CE6-68266ABE77B6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23438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 smtClean="0"/>
              <a:t>Trade </a:t>
            </a:r>
            <a:r>
              <a:rPr lang="en-GB" sz="1200" dirty="0" smtClean="0"/>
              <a:t>Agreements </a:t>
            </a:r>
            <a:r>
              <a:rPr lang="en-GB" sz="1200" b="1" dirty="0" smtClean="0"/>
              <a:t>f</a:t>
            </a:r>
            <a:r>
              <a:rPr lang="el-GR" sz="1200" b="1" dirty="0" smtClean="0"/>
              <a:t>undamentally misconceives public services</a:t>
            </a:r>
            <a:r>
              <a:rPr lang="en-GB" sz="1200" b="1" dirty="0" smtClean="0"/>
              <a:t> </a:t>
            </a:r>
            <a:r>
              <a:rPr lang="en-GB" sz="1200" dirty="0" smtClean="0"/>
              <a:t>and </a:t>
            </a:r>
            <a:r>
              <a:rPr lang="el-GR" sz="1200" dirty="0" smtClean="0"/>
              <a:t>privilege the profits of the richest in the world over those who have the greatest need.</a:t>
            </a:r>
            <a:endParaRPr lang="en-GB" sz="1200" dirty="0" smtClean="0"/>
          </a:p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77B360-94C1-4579-8CE6-68266ABE77B6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29989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 smtClean="0"/>
          </a:p>
          <a:p>
            <a:r>
              <a:rPr lang="en-CA" dirty="0" smtClean="0"/>
              <a:t>If left to governments to define would not be problem</a:t>
            </a:r>
          </a:p>
          <a:p>
            <a:endParaRPr lang="en-CA" dirty="0" smtClean="0"/>
          </a:p>
          <a:p>
            <a:r>
              <a:rPr lang="en-CA" dirty="0" smtClean="0"/>
              <a:t>But defined very narrowly</a:t>
            </a:r>
          </a:p>
          <a:p>
            <a:endParaRPr lang="en-CA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Major problem with “in competition with one or more service suppliers”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most public service systems involve a tightly regulated mix of - public, not-for-profit, and private - financing and delivery.  </a:t>
            </a:r>
          </a:p>
          <a:p>
            <a:endParaRPr lang="en-CA" dirty="0" smtClean="0"/>
          </a:p>
          <a:p>
            <a:r>
              <a:rPr lang="en-US" sz="1200" dirty="0" smtClean="0"/>
              <a:t>Recent European</a:t>
            </a:r>
            <a:r>
              <a:rPr lang="en-US" sz="1200" baseline="0" dirty="0" smtClean="0"/>
              <a:t> </a:t>
            </a:r>
            <a:r>
              <a:rPr lang="en-US" sz="1200" baseline="0" dirty="0" err="1" smtClean="0"/>
              <a:t>Commisison</a:t>
            </a:r>
            <a:r>
              <a:rPr lang="en-US" sz="1200" baseline="0" dirty="0" smtClean="0"/>
              <a:t> interpretation shows only safe areas are </a:t>
            </a:r>
            <a:r>
              <a:rPr lang="en-US" sz="1200" dirty="0" smtClean="0"/>
              <a:t>(</a:t>
            </a:r>
            <a:r>
              <a:rPr lang="en-US" sz="1200" b="1" dirty="0" smtClean="0"/>
              <a:t>police and judiciary, prisons, statutory social security schemes, border security, air traffic control, etc.), which are currently of no commercial interest </a:t>
            </a:r>
            <a:r>
              <a:rPr lang="en-US" sz="1200" baseline="0" dirty="0" smtClean="0"/>
              <a:t>(EC reflections </a:t>
            </a:r>
            <a:r>
              <a:rPr lang="en-US" sz="1200" baseline="0" dirty="0" err="1" smtClean="0"/>
              <a:t>papwer</a:t>
            </a:r>
            <a:r>
              <a:rPr lang="en-US" sz="1200" baseline="0" dirty="0" smtClean="0"/>
              <a:t> 2011) 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E8B02F-CA21-4034-96F6-D709AE67BF82}" type="slidenum">
              <a:rPr lang="en-CA" smtClean="0"/>
              <a:pPr>
                <a:defRPr/>
              </a:pPr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525690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Corporate </a:t>
            </a:r>
            <a:r>
              <a:rPr lang="en-GB" dirty="0" smtClean="0"/>
              <a:t>lobbying – </a:t>
            </a:r>
            <a:r>
              <a:rPr lang="en-GB" dirty="0" err="1" smtClean="0"/>
              <a:t>epseically</a:t>
            </a:r>
            <a:r>
              <a:rPr lang="en-GB" dirty="0" smtClean="0"/>
              <a:t> in America – Services Industries Association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E8B02F-CA21-4034-96F6-D709AE67BF82}" type="slidenum">
              <a:rPr lang="en-CA" smtClean="0"/>
              <a:pPr>
                <a:defRPr/>
              </a:pPr>
              <a:t>10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635531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4/28/2015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4/28/2015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4/28/2015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4/28/2015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4/28/2015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4/28/2015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4/28/2015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4/28/2015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4/28/2015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4/28/2015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2337391"/>
          </a:xfrm>
        </p:spPr>
        <p:txBody>
          <a:bodyPr/>
          <a:lstStyle/>
          <a:p>
            <a:r>
              <a:rPr lang="en-GB" dirty="0" smtClean="0"/>
              <a:t>PSI Global Trade Work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321276"/>
            <a:ext cx="8825658" cy="1317523"/>
          </a:xfrm>
        </p:spPr>
        <p:txBody>
          <a:bodyPr/>
          <a:lstStyle/>
          <a:p>
            <a:pPr algn="r"/>
            <a:r>
              <a:rPr lang="en-GB" dirty="0" smtClean="0"/>
              <a:t>Quality public services, Democracy</a:t>
            </a:r>
            <a:r>
              <a:rPr lang="en-GB" dirty="0"/>
              <a:t> </a:t>
            </a:r>
            <a:r>
              <a:rPr lang="en-GB" dirty="0" smtClean="0"/>
              <a:t>and accountability </a:t>
            </a:r>
            <a:endParaRPr lang="en-GB" dirty="0" smtClean="0"/>
          </a:p>
          <a:p>
            <a:pPr algn="r"/>
            <a:r>
              <a:rPr lang="en-GB" dirty="0" smtClean="0"/>
              <a:t>IAMRECON TISA FORUM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4128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2209800" y="381000"/>
            <a:ext cx="7772400" cy="1295400"/>
          </a:xfrm>
        </p:spPr>
        <p:txBody>
          <a:bodyPr/>
          <a:lstStyle/>
          <a:p>
            <a:r>
              <a:rPr lang="en-GB" dirty="0" smtClean="0"/>
              <a:t>Why a TISA?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950259" y="1676400"/>
            <a:ext cx="10470776" cy="3962400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600" cap="none" dirty="0" smtClean="0"/>
              <a:t>Services Sector growth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600" cap="none" dirty="0" smtClean="0"/>
              <a:t>2/3 of GDP but 20% of trade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600" cap="none" dirty="0"/>
              <a:t>Doha round at a standstill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600" cap="none" dirty="0" smtClean="0"/>
              <a:t>GATS incomplete – TISA extends GATS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600" cap="none" dirty="0" smtClean="0"/>
              <a:t>Aim to pressure other countries to join after conclusion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8105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766" y="381000"/>
            <a:ext cx="9636034" cy="838200"/>
          </a:xfrm>
        </p:spPr>
        <p:txBody>
          <a:bodyPr/>
          <a:lstStyle/>
          <a:p>
            <a:r>
              <a:rPr lang="en-GB" sz="4800" dirty="0" smtClean="0"/>
              <a:t>Who does it cover?</a:t>
            </a:r>
            <a:endParaRPr lang="en-GB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199" y="1489166"/>
            <a:ext cx="8847909" cy="3396342"/>
          </a:xfrm>
        </p:spPr>
        <p:txBody>
          <a:bodyPr>
            <a:normAutofit fontScale="92500" lnSpcReduction="10000"/>
          </a:bodyPr>
          <a:lstStyle/>
          <a:p>
            <a:r>
              <a:rPr lang="en-GB" sz="3200" dirty="0">
                <a:solidFill>
                  <a:srgbClr val="FFFF00"/>
                </a:solidFill>
              </a:rPr>
              <a:t>Canada, Chili, Colombia, Costa Rica, Mexico, Panama, Peru, United States</a:t>
            </a:r>
          </a:p>
          <a:p>
            <a:r>
              <a:rPr lang="en-GB" sz="3200" dirty="0" smtClean="0"/>
              <a:t>Australia, Hong Kong, Japan, New Zealand, Pakistan, South Korea, Taiwan  </a:t>
            </a:r>
          </a:p>
          <a:p>
            <a:r>
              <a:rPr lang="en-GB" sz="3200" dirty="0" smtClean="0"/>
              <a:t>Iceland, Norway, Switzerland, 28 members of the EU </a:t>
            </a:r>
          </a:p>
          <a:p>
            <a:r>
              <a:rPr lang="en-GB" sz="3200" dirty="0" smtClean="0"/>
              <a:t>Turkey, Israel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718457" y="5037906"/>
            <a:ext cx="74980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800" dirty="0"/>
              <a:t>60% of worlds services</a:t>
            </a:r>
          </a:p>
        </p:txBody>
      </p:sp>
    </p:spTree>
    <p:extLst>
      <p:ext uri="{BB962C8B-B14F-4D97-AF65-F5344CB8AC3E}">
        <p14:creationId xmlns:p14="http://schemas.microsoft.com/office/powerpoint/2010/main" val="1640986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106130"/>
            <a:ext cx="8946541" cy="5142270"/>
          </a:xfrm>
        </p:spPr>
        <p:txBody>
          <a:bodyPr/>
          <a:lstStyle/>
          <a:p>
            <a:pPr marL="0" indent="0">
              <a:buNone/>
            </a:pPr>
            <a:r>
              <a:rPr lang="en-GB" sz="4400" dirty="0" smtClean="0"/>
              <a:t>But the aim is for all countries to join</a:t>
            </a:r>
          </a:p>
          <a:p>
            <a:pPr marL="0" indent="0">
              <a:buNone/>
            </a:pPr>
            <a:endParaRPr lang="en-GB" sz="4400" dirty="0"/>
          </a:p>
          <a:p>
            <a:r>
              <a:rPr lang="en-GB" sz="4400" dirty="0" smtClean="0"/>
              <a:t>Uruguay</a:t>
            </a:r>
          </a:p>
          <a:p>
            <a:r>
              <a:rPr lang="en-GB" sz="4400" dirty="0" smtClean="0"/>
              <a:t>Mauritius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40267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History of TISA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577788"/>
            <a:ext cx="8946541" cy="4670611"/>
          </a:xfrm>
        </p:spPr>
        <p:txBody>
          <a:bodyPr>
            <a:normAutofit/>
          </a:bodyPr>
          <a:lstStyle/>
          <a:p>
            <a:r>
              <a:rPr lang="en-GB" sz="4000" dirty="0" smtClean="0"/>
              <a:t>Started in early 2013</a:t>
            </a:r>
          </a:p>
          <a:p>
            <a:r>
              <a:rPr lang="en-GB" sz="4000" dirty="0" smtClean="0"/>
              <a:t>Secret negotiations in Geneva every 8 weeks</a:t>
            </a:r>
          </a:p>
          <a:p>
            <a:r>
              <a:rPr lang="en-GB" sz="4000" dirty="0" smtClean="0"/>
              <a:t>Extension of GATS</a:t>
            </a:r>
          </a:p>
          <a:p>
            <a:r>
              <a:rPr lang="en-GB" sz="4000" dirty="0" smtClean="0"/>
              <a:t>Heavily lobbied for by USA Coalition of Service Industries 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1406689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</a:t>
            </a:r>
            <a:r>
              <a:rPr lang="en-GB" u="sng" dirty="0" smtClean="0"/>
              <a:t>services</a:t>
            </a:r>
            <a:r>
              <a:rPr lang="en-GB" dirty="0" smtClean="0"/>
              <a:t> does it cover?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506072"/>
            <a:ext cx="9528829" cy="4742328"/>
          </a:xfrm>
        </p:spPr>
        <p:txBody>
          <a:bodyPr>
            <a:normAutofit lnSpcReduction="10000"/>
          </a:bodyPr>
          <a:lstStyle/>
          <a:p>
            <a:r>
              <a:rPr lang="en-GB" sz="2800" b="1" dirty="0" smtClean="0"/>
              <a:t>cross </a:t>
            </a:r>
            <a:r>
              <a:rPr lang="en-GB" sz="2800" b="1" dirty="0"/>
              <a:t>border services </a:t>
            </a:r>
            <a:r>
              <a:rPr lang="en-GB" sz="2800" dirty="0"/>
              <a:t>(GATS Mode 1), </a:t>
            </a:r>
            <a:r>
              <a:rPr lang="en-GB" sz="2800" dirty="0" smtClean="0"/>
              <a:t>Telemedicine, online health services, online drug purchases; </a:t>
            </a:r>
          </a:p>
          <a:p>
            <a:r>
              <a:rPr lang="en-GB" sz="2800" b="1" dirty="0" smtClean="0"/>
              <a:t>consumption </a:t>
            </a:r>
            <a:r>
              <a:rPr lang="en-GB" sz="2800" b="1" dirty="0"/>
              <a:t>abroad </a:t>
            </a:r>
            <a:r>
              <a:rPr lang="en-GB" sz="2800" dirty="0"/>
              <a:t>(GATS Mode 2) </a:t>
            </a:r>
            <a:r>
              <a:rPr lang="en-GB" sz="2800" dirty="0" smtClean="0"/>
              <a:t>medical </a:t>
            </a:r>
            <a:r>
              <a:rPr lang="en-GB" sz="2800" dirty="0"/>
              <a:t>tourism; </a:t>
            </a:r>
            <a:endParaRPr lang="en-GB" sz="2800" dirty="0" smtClean="0"/>
          </a:p>
          <a:p>
            <a:r>
              <a:rPr lang="en-GB" sz="2800" b="1" dirty="0" smtClean="0"/>
              <a:t>foreign </a:t>
            </a:r>
            <a:r>
              <a:rPr lang="en-GB" sz="2800" b="1" dirty="0"/>
              <a:t>direct investment </a:t>
            </a:r>
            <a:r>
              <a:rPr lang="en-GB" sz="2800" dirty="0"/>
              <a:t>(GATS Mode 3) </a:t>
            </a:r>
            <a:r>
              <a:rPr lang="en-GB" sz="2800" dirty="0" smtClean="0"/>
              <a:t>multinational </a:t>
            </a:r>
            <a:r>
              <a:rPr lang="en-GB" sz="2800" dirty="0"/>
              <a:t>corporations </a:t>
            </a:r>
            <a:r>
              <a:rPr lang="en-GB" sz="2800" dirty="0" smtClean="0"/>
              <a:t>buying or establishing private hospitals, clinics, laboratories </a:t>
            </a:r>
            <a:r>
              <a:rPr lang="en-GB" sz="2800" dirty="0" err="1" smtClean="0"/>
              <a:t>etc</a:t>
            </a:r>
            <a:r>
              <a:rPr lang="en-GB" sz="2800" dirty="0" smtClean="0"/>
              <a:t> </a:t>
            </a:r>
          </a:p>
          <a:p>
            <a:r>
              <a:rPr lang="en-GB" sz="2800" b="1" dirty="0" smtClean="0"/>
              <a:t>temporary </a:t>
            </a:r>
            <a:r>
              <a:rPr lang="en-GB" sz="2800" b="1" dirty="0"/>
              <a:t>movement of persons </a:t>
            </a:r>
            <a:r>
              <a:rPr lang="en-GB" sz="2800" dirty="0"/>
              <a:t>(GATS Mode 4) such as nurses, </a:t>
            </a:r>
            <a:r>
              <a:rPr lang="en-GB" sz="2800" dirty="0" smtClean="0"/>
              <a:t>doctors, personal carers, health executives temporarily </a:t>
            </a:r>
            <a:r>
              <a:rPr lang="en-GB" sz="2800" dirty="0"/>
              <a:t>travel abroad to provide services. 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0244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dirty="0" smtClean="0"/>
              <a:t>Effects on public services</a:t>
            </a:r>
            <a:endParaRPr lang="en-US" sz="4000" dirty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03312" y="1559858"/>
            <a:ext cx="9582617" cy="4688541"/>
          </a:xfrm>
        </p:spPr>
        <p:txBody>
          <a:bodyPr/>
          <a:lstStyle/>
          <a:p>
            <a:pPr eaLnBrk="1" hangingPunct="1">
              <a:defRPr/>
            </a:pPr>
            <a:r>
              <a:rPr lang="en-CA" sz="3600" u="sng" dirty="0" smtClean="0">
                <a:effectLst/>
              </a:rPr>
              <a:t>Standstill</a:t>
            </a:r>
            <a:r>
              <a:rPr lang="en-CA" sz="3600" dirty="0" smtClean="0">
                <a:effectLst/>
              </a:rPr>
              <a:t> - confining </a:t>
            </a:r>
            <a:r>
              <a:rPr lang="en-CA" sz="3600" dirty="0">
                <a:effectLst/>
              </a:rPr>
              <a:t>public services within existing boundaries, </a:t>
            </a:r>
            <a:endParaRPr lang="en-CA" sz="3600" dirty="0" smtClean="0">
              <a:effectLst/>
            </a:endParaRPr>
          </a:p>
          <a:p>
            <a:pPr eaLnBrk="1" hangingPunct="1">
              <a:defRPr/>
            </a:pPr>
            <a:r>
              <a:rPr lang="en-CA" sz="3600" u="sng" dirty="0" smtClean="0">
                <a:effectLst/>
              </a:rPr>
              <a:t>Ratchet</a:t>
            </a:r>
            <a:r>
              <a:rPr lang="en-CA" sz="3600" dirty="0" smtClean="0">
                <a:effectLst/>
              </a:rPr>
              <a:t> - locking </a:t>
            </a:r>
            <a:r>
              <a:rPr lang="en-CA" sz="3600" dirty="0">
                <a:effectLst/>
              </a:rPr>
              <a:t>in future </a:t>
            </a:r>
            <a:r>
              <a:rPr lang="en-CA" sz="3600" dirty="0" smtClean="0">
                <a:effectLst/>
              </a:rPr>
              <a:t>(failed) privatization </a:t>
            </a:r>
          </a:p>
          <a:p>
            <a:pPr eaLnBrk="1" hangingPunct="1">
              <a:defRPr/>
            </a:pPr>
            <a:r>
              <a:rPr lang="en-CA" sz="3600" u="sng" dirty="0" smtClean="0"/>
              <a:t>Negative list - </a:t>
            </a:r>
            <a:r>
              <a:rPr lang="en-CA" sz="3600" dirty="0" smtClean="0"/>
              <a:t>Future services</a:t>
            </a:r>
            <a:endParaRPr lang="en-CA" sz="3600" dirty="0" smtClean="0">
              <a:effectLst/>
            </a:endParaRPr>
          </a:p>
          <a:p>
            <a:pPr eaLnBrk="1" hangingPunct="1">
              <a:defRPr/>
            </a:pPr>
            <a:endParaRPr lang="en-US" sz="3600" dirty="0" smtClean="0"/>
          </a:p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15470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Domestic regulation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416424"/>
            <a:ext cx="9546759" cy="4831975"/>
          </a:xfrm>
        </p:spPr>
        <p:txBody>
          <a:bodyPr>
            <a:noAutofit/>
          </a:bodyPr>
          <a:lstStyle/>
          <a:p>
            <a:r>
              <a:rPr lang="en-GB" sz="3200" dirty="0"/>
              <a:t>Binding rules that allow corporations to challenge new or costly regulations – </a:t>
            </a:r>
            <a:r>
              <a:rPr lang="en-GB" sz="3200" b="1" dirty="0"/>
              <a:t>even if domestic and foreign treated the same</a:t>
            </a:r>
          </a:p>
          <a:p>
            <a:r>
              <a:rPr lang="en-GB" sz="3200" dirty="0" smtClean="0"/>
              <a:t>Covers qualification requirements, technical standards and licensing requirements</a:t>
            </a:r>
          </a:p>
          <a:p>
            <a:r>
              <a:rPr lang="en-GB" sz="3200" dirty="0" smtClean="0"/>
              <a:t>Worker safety, environmental, consumer protection, universal service obligations, water standards, municipal zoning, toxic waste transport, educational institutions </a:t>
            </a:r>
            <a:r>
              <a:rPr lang="en-GB" sz="3200" dirty="0" err="1" smtClean="0"/>
              <a:t>etc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615582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Ability to regulate?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4400" dirty="0" smtClean="0"/>
              <a:t>Necessity test</a:t>
            </a:r>
          </a:p>
          <a:p>
            <a:r>
              <a:rPr lang="en-GB" sz="4400" dirty="0" smtClean="0"/>
              <a:t>Decision making cant involve undue delays</a:t>
            </a:r>
          </a:p>
          <a:p>
            <a:r>
              <a:rPr lang="en-GB" sz="4400" dirty="0" smtClean="0"/>
              <a:t>Licensing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1823731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And some more problems…….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359742"/>
            <a:ext cx="8946541" cy="3888657"/>
          </a:xfrm>
        </p:spPr>
        <p:txBody>
          <a:bodyPr>
            <a:normAutofit/>
          </a:bodyPr>
          <a:lstStyle/>
          <a:p>
            <a:r>
              <a:rPr lang="en-GB" sz="4000" dirty="0" smtClean="0"/>
              <a:t>State owned enterprises and foreign competition (subsidies)</a:t>
            </a:r>
          </a:p>
          <a:p>
            <a:r>
              <a:rPr lang="en-GB" sz="4000" dirty="0" smtClean="0"/>
              <a:t>Government procurement – local purchasing</a:t>
            </a:r>
          </a:p>
        </p:txBody>
      </p:sp>
    </p:spTree>
    <p:extLst>
      <p:ext uri="{BB962C8B-B14F-4D97-AF65-F5344CB8AC3E}">
        <p14:creationId xmlns:p14="http://schemas.microsoft.com/office/powerpoint/2010/main" val="25400981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Who wants the TISA?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667434"/>
            <a:ext cx="9654335" cy="458096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200" dirty="0"/>
              <a:t>T</a:t>
            </a:r>
            <a:r>
              <a:rPr lang="en-GB" sz="3200" dirty="0" smtClean="0"/>
              <a:t>he </a:t>
            </a:r>
            <a:r>
              <a:rPr lang="en-GB" sz="3200" dirty="0"/>
              <a:t>TISA was </a:t>
            </a:r>
            <a:r>
              <a:rPr lang="en-GB" sz="3200" dirty="0" smtClean="0"/>
              <a:t>conceived:</a:t>
            </a:r>
          </a:p>
          <a:p>
            <a:pPr marL="0" indent="0">
              <a:buNone/>
            </a:pPr>
            <a:endParaRPr lang="en-GB" sz="3200" dirty="0" smtClean="0"/>
          </a:p>
          <a:p>
            <a:pPr marL="0" indent="0">
              <a:buNone/>
            </a:pPr>
            <a:r>
              <a:rPr lang="en-GB" sz="3200" dirty="0"/>
              <a:t>	</a:t>
            </a:r>
            <a:r>
              <a:rPr lang="en-GB" sz="3200" dirty="0" smtClean="0"/>
              <a:t>	</a:t>
            </a:r>
            <a:r>
              <a:rPr lang="en-GB" sz="3200" i="1" dirty="0" smtClean="0"/>
              <a:t>“</a:t>
            </a:r>
            <a:r>
              <a:rPr lang="en-GB" sz="3200" i="1" dirty="0"/>
              <a:t>to allay business frustration over the stalled </a:t>
            </a:r>
            <a:r>
              <a:rPr lang="en-GB" sz="3200" i="1" dirty="0" smtClean="0"/>
              <a:t>			Doha </a:t>
            </a:r>
            <a:r>
              <a:rPr lang="en-GB" sz="3200" i="1" dirty="0"/>
              <a:t>Round </a:t>
            </a:r>
            <a:r>
              <a:rPr lang="en-GB" sz="3200" i="1" dirty="0" smtClean="0"/>
              <a:t>outcomes </a:t>
            </a:r>
            <a:r>
              <a:rPr lang="en-GB" sz="3200" i="1" dirty="0"/>
              <a:t>on services</a:t>
            </a:r>
            <a:r>
              <a:rPr lang="en-GB" sz="3200" i="1" dirty="0" smtClean="0"/>
              <a:t>.” 										</a:t>
            </a:r>
          </a:p>
          <a:p>
            <a:pPr marL="0" indent="0">
              <a:buNone/>
            </a:pPr>
            <a:r>
              <a:rPr lang="en-GB" sz="3200" dirty="0"/>
              <a:t>The Global Services Coalition in a letter to the European </a:t>
            </a:r>
            <a:r>
              <a:rPr lang="en-GB" sz="3200" dirty="0" smtClean="0"/>
              <a:t>Commission </a:t>
            </a:r>
            <a:r>
              <a:rPr lang="el-GR" sz="3200" i="1" dirty="0" smtClean="0"/>
              <a:t>(September </a:t>
            </a:r>
            <a:r>
              <a:rPr lang="el-GR" sz="3200" i="1" dirty="0"/>
              <a:t>10, 2013). </a:t>
            </a:r>
            <a:endParaRPr lang="en-GB" sz="3200" i="1" dirty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664557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5400" dirty="0" smtClean="0"/>
              <a:t>The new wave of trade agreements</a:t>
            </a:r>
            <a:endParaRPr lang="en-GB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99700" y="2455818"/>
            <a:ext cx="8946541" cy="3775166"/>
          </a:xfrm>
        </p:spPr>
        <p:txBody>
          <a:bodyPr>
            <a:normAutofit fontScale="92500" lnSpcReduction="10000"/>
          </a:bodyPr>
          <a:lstStyle/>
          <a:p>
            <a:r>
              <a:rPr lang="en-GB" sz="4000" dirty="0"/>
              <a:t>Shift away from multilateral </a:t>
            </a:r>
            <a:r>
              <a:rPr lang="en-GB" sz="4000" dirty="0" smtClean="0"/>
              <a:t>system</a:t>
            </a:r>
          </a:p>
          <a:p>
            <a:r>
              <a:rPr lang="en-GB" sz="4000" dirty="0" smtClean="0"/>
              <a:t>FTA’s proliferating – over 2000 since mid 90’s</a:t>
            </a:r>
          </a:p>
          <a:p>
            <a:r>
              <a:rPr lang="en-GB" sz="4000" dirty="0" smtClean="0"/>
              <a:t>Regional trade agreements expanding – new </a:t>
            </a:r>
            <a:r>
              <a:rPr lang="en-GB" sz="4000" dirty="0" err="1" smtClean="0"/>
              <a:t>plurilaterals</a:t>
            </a:r>
            <a:endParaRPr lang="en-GB" sz="4000" dirty="0" smtClean="0"/>
          </a:p>
          <a:p>
            <a:r>
              <a:rPr lang="en-GB" sz="4000" dirty="0" smtClean="0"/>
              <a:t>Not transparent – secret, exclusive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8587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681230" cy="1400530"/>
          </a:xfrm>
        </p:spPr>
        <p:txBody>
          <a:bodyPr/>
          <a:lstStyle/>
          <a:p>
            <a:r>
              <a:rPr lang="en-GB" sz="3600" dirty="0"/>
              <a:t>The </a:t>
            </a:r>
            <a:r>
              <a:rPr lang="el-GR" sz="3600" dirty="0"/>
              <a:t>US Coalition of Service Industries (CSI)</a:t>
            </a:r>
            <a:r>
              <a:rPr lang="en-GB" sz="3600" dirty="0"/>
              <a:t> </a:t>
            </a:r>
            <a:r>
              <a:rPr lang="en-GB" sz="3600" dirty="0" smtClean="0"/>
              <a:t>set </a:t>
            </a:r>
            <a:r>
              <a:rPr lang="en-GB" sz="3600" dirty="0"/>
              <a:t>up a </a:t>
            </a:r>
            <a:r>
              <a:rPr lang="en-GB" sz="3600" dirty="0" err="1"/>
              <a:t>TeamTISA</a:t>
            </a:r>
            <a:r>
              <a:rPr lang="en-GB" sz="3600" dirty="0"/>
              <a:t> to promote </a:t>
            </a:r>
            <a:r>
              <a:rPr lang="en-GB" sz="3600" dirty="0" smtClean="0"/>
              <a:t>TISA 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853248"/>
            <a:ext cx="8946541" cy="4395151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Microsoft</a:t>
            </a:r>
          </a:p>
          <a:p>
            <a:r>
              <a:rPr lang="en-GB" dirty="0" smtClean="0"/>
              <a:t>JP </a:t>
            </a:r>
            <a:r>
              <a:rPr lang="en-GB" dirty="0"/>
              <a:t>Morgan </a:t>
            </a:r>
            <a:r>
              <a:rPr lang="en-GB" dirty="0" smtClean="0"/>
              <a:t>Chase</a:t>
            </a:r>
          </a:p>
          <a:p>
            <a:r>
              <a:rPr lang="en-GB" dirty="0" smtClean="0"/>
              <a:t>CHUBB</a:t>
            </a:r>
          </a:p>
          <a:p>
            <a:r>
              <a:rPr lang="en-GB" dirty="0" smtClean="0"/>
              <a:t>Deloitte </a:t>
            </a:r>
          </a:p>
          <a:p>
            <a:r>
              <a:rPr lang="en-GB" dirty="0" smtClean="0"/>
              <a:t>UPS</a:t>
            </a:r>
          </a:p>
          <a:p>
            <a:r>
              <a:rPr lang="en-GB" dirty="0" smtClean="0"/>
              <a:t>Google </a:t>
            </a:r>
          </a:p>
          <a:p>
            <a:r>
              <a:rPr lang="en-GB" dirty="0" smtClean="0"/>
              <a:t>Verizon</a:t>
            </a:r>
          </a:p>
          <a:p>
            <a:r>
              <a:rPr lang="en-GB" dirty="0" smtClean="0"/>
              <a:t>Walmart</a:t>
            </a:r>
          </a:p>
          <a:p>
            <a:r>
              <a:rPr lang="en-GB" dirty="0" smtClean="0"/>
              <a:t>Walt Disney</a:t>
            </a:r>
          </a:p>
          <a:p>
            <a:r>
              <a:rPr lang="en-GB" dirty="0" smtClean="0"/>
              <a:t>IBM </a:t>
            </a:r>
          </a:p>
          <a:p>
            <a:r>
              <a:rPr lang="en-GB" dirty="0" smtClean="0"/>
              <a:t>and </a:t>
            </a:r>
            <a:r>
              <a:rPr lang="en-GB" dirty="0"/>
              <a:t>more.</a:t>
            </a: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7965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Who else?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1" y="1452282"/>
            <a:ext cx="10093607" cy="47961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dirty="0" smtClean="0"/>
              <a:t>Financial </a:t>
            </a:r>
            <a:r>
              <a:rPr lang="en-GB" sz="2800" dirty="0"/>
              <a:t>Services text from </a:t>
            </a:r>
            <a:r>
              <a:rPr lang="en-GB" sz="2800" dirty="0" err="1"/>
              <a:t>Wikileaks</a:t>
            </a:r>
            <a:r>
              <a:rPr lang="en-GB" sz="2800" dirty="0"/>
              <a:t> shows that the following organisations </a:t>
            </a:r>
            <a:r>
              <a:rPr lang="en-GB" sz="2800" dirty="0" smtClean="0"/>
              <a:t>support </a:t>
            </a:r>
            <a:r>
              <a:rPr lang="en-GB" sz="2800" dirty="0"/>
              <a:t>the TISA:</a:t>
            </a:r>
          </a:p>
          <a:p>
            <a:pPr lvl="2"/>
            <a:r>
              <a:rPr lang="en-GB" sz="2400" dirty="0"/>
              <a:t>US Securities Industry and Financial Markets Association</a:t>
            </a:r>
          </a:p>
          <a:p>
            <a:pPr lvl="2"/>
            <a:r>
              <a:rPr lang="en-GB" sz="2400" dirty="0"/>
              <a:t>US Chamber of </a:t>
            </a:r>
            <a:r>
              <a:rPr lang="en-GB" sz="2400" dirty="0" smtClean="0"/>
              <a:t>Commerce</a:t>
            </a:r>
          </a:p>
          <a:p>
            <a:pPr lvl="2"/>
            <a:r>
              <a:rPr lang="en-US" sz="2400" dirty="0"/>
              <a:t>Canadian Services Coalition</a:t>
            </a:r>
          </a:p>
          <a:p>
            <a:pPr lvl="2"/>
            <a:r>
              <a:rPr lang="en-US" sz="2400" dirty="0" err="1"/>
              <a:t>Coalición</a:t>
            </a:r>
            <a:r>
              <a:rPr lang="en-US" sz="2400" dirty="0"/>
              <a:t> Mexicana de </a:t>
            </a:r>
            <a:r>
              <a:rPr lang="en-US" sz="2400" dirty="0" err="1" smtClean="0"/>
              <a:t>Servicios</a:t>
            </a:r>
            <a:endParaRPr lang="en-GB" sz="2400" dirty="0"/>
          </a:p>
          <a:p>
            <a:pPr lvl="2"/>
            <a:r>
              <a:rPr lang="en-GB" sz="2400" dirty="0"/>
              <a:t>American Insurance Association</a:t>
            </a:r>
          </a:p>
          <a:p>
            <a:pPr lvl="2"/>
            <a:r>
              <a:rPr lang="en-GB" sz="2400" dirty="0"/>
              <a:t>VISA</a:t>
            </a:r>
          </a:p>
          <a:p>
            <a:pPr lvl="2"/>
            <a:r>
              <a:rPr lang="en-GB" sz="2400" dirty="0"/>
              <a:t>Bloomberg Financial information Services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1732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075636"/>
          </a:xfrm>
        </p:spPr>
        <p:txBody>
          <a:bodyPr/>
          <a:lstStyle/>
          <a:p>
            <a:r>
              <a:rPr lang="en-GB" dirty="0" smtClean="0"/>
              <a:t>What do they want?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528354"/>
            <a:ext cx="8946541" cy="4720045"/>
          </a:xfrm>
        </p:spPr>
        <p:txBody>
          <a:bodyPr>
            <a:normAutofit/>
          </a:bodyPr>
          <a:lstStyle/>
          <a:p>
            <a:r>
              <a:rPr lang="en-GB" sz="2800" b="1" dirty="0" smtClean="0"/>
              <a:t>Walmart</a:t>
            </a:r>
            <a:r>
              <a:rPr lang="en-GB" sz="2800" dirty="0" smtClean="0"/>
              <a:t> </a:t>
            </a:r>
            <a:r>
              <a:rPr lang="en-GB" sz="2800" dirty="0"/>
              <a:t>in its submissions to the US Trade Representative (USTR) sees the TISA as a way to </a:t>
            </a:r>
            <a:r>
              <a:rPr lang="en-GB" sz="2800" dirty="0">
                <a:solidFill>
                  <a:srgbClr val="FFFF00"/>
                </a:solidFill>
              </a:rPr>
              <a:t>free itself of restrictions on the sale of pharmaceuticals, medical devices, </a:t>
            </a:r>
            <a:r>
              <a:rPr lang="en-GB" sz="2800" dirty="0" smtClean="0">
                <a:solidFill>
                  <a:srgbClr val="FFFF00"/>
                </a:solidFill>
              </a:rPr>
              <a:t>alcohol and tobacco</a:t>
            </a:r>
            <a:r>
              <a:rPr lang="en-GB" sz="2800" dirty="0">
                <a:solidFill>
                  <a:srgbClr val="FFFF00"/>
                </a:solidFill>
              </a:rPr>
              <a:t> </a:t>
            </a:r>
            <a:r>
              <a:rPr lang="en-GB" sz="2800" dirty="0" smtClean="0">
                <a:solidFill>
                  <a:srgbClr val="FFFF00"/>
                </a:solidFill>
              </a:rPr>
              <a:t>and avoid zoning laws</a:t>
            </a:r>
            <a:endParaRPr lang="en-GB" sz="2800" dirty="0">
              <a:solidFill>
                <a:srgbClr val="FFFF00"/>
              </a:solidFill>
            </a:endParaRPr>
          </a:p>
          <a:p>
            <a:r>
              <a:rPr lang="en-GB" sz="2800" b="1" dirty="0"/>
              <a:t>FEDEX</a:t>
            </a:r>
            <a:r>
              <a:rPr lang="en-GB" sz="2800" dirty="0"/>
              <a:t> in its submissions to the USTR seeks the elimination </a:t>
            </a:r>
            <a:r>
              <a:rPr lang="en-GB" sz="2800" dirty="0" smtClean="0"/>
              <a:t>of “regulatory </a:t>
            </a:r>
            <a:r>
              <a:rPr lang="en-GB" sz="2800" dirty="0"/>
              <a:t>advantages historically conferred on national post offices”. In other words it sees the TISA as a way to </a:t>
            </a:r>
            <a:r>
              <a:rPr lang="en-GB" sz="2800" dirty="0">
                <a:solidFill>
                  <a:srgbClr val="FFFF00"/>
                </a:solidFill>
              </a:rPr>
              <a:t>force the deregulation of the postal system.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5918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736754" cy="1400530"/>
          </a:xfrm>
        </p:spPr>
        <p:txBody>
          <a:bodyPr/>
          <a:lstStyle/>
          <a:p>
            <a:r>
              <a:rPr lang="en-GB" dirty="0" smtClean="0"/>
              <a:t>PSI is leading and mood is changing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685366"/>
            <a:ext cx="8946541" cy="4563034"/>
          </a:xfrm>
        </p:spPr>
        <p:txBody>
          <a:bodyPr>
            <a:normAutofit/>
          </a:bodyPr>
          <a:lstStyle/>
          <a:p>
            <a:r>
              <a:rPr lang="en-GB" sz="4000" dirty="0" smtClean="0"/>
              <a:t>AFL-CIO</a:t>
            </a:r>
          </a:p>
          <a:p>
            <a:r>
              <a:rPr lang="en-GB" sz="4000" dirty="0" smtClean="0"/>
              <a:t>ETUC</a:t>
            </a:r>
          </a:p>
          <a:p>
            <a:r>
              <a:rPr lang="en-GB" sz="4000" dirty="0" smtClean="0"/>
              <a:t>TUC</a:t>
            </a:r>
          </a:p>
          <a:p>
            <a:endParaRPr lang="en-GB" sz="4000" dirty="0" smtClean="0"/>
          </a:p>
          <a:p>
            <a:r>
              <a:rPr lang="en-GB" sz="4000" dirty="0" smtClean="0"/>
              <a:t>Civil Society</a:t>
            </a:r>
          </a:p>
          <a:p>
            <a:r>
              <a:rPr lang="en-GB" sz="4000" dirty="0" smtClean="0"/>
              <a:t>Global Day of Action - 18 April</a:t>
            </a:r>
          </a:p>
        </p:txBody>
      </p:sp>
    </p:spTree>
    <p:extLst>
      <p:ext uri="{BB962C8B-B14F-4D97-AF65-F5344CB8AC3E}">
        <p14:creationId xmlns:p14="http://schemas.microsoft.com/office/powerpoint/2010/main" val="1689600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to do?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2282" y="1416424"/>
            <a:ext cx="9305365" cy="4831975"/>
          </a:xfrm>
        </p:spPr>
        <p:txBody>
          <a:bodyPr>
            <a:normAutofit fontScale="92500" lnSpcReduction="20000"/>
          </a:bodyPr>
          <a:lstStyle/>
          <a:p>
            <a:r>
              <a:rPr lang="en-GB" sz="3200" dirty="0" smtClean="0"/>
              <a:t>Understand how the agreements effect your members</a:t>
            </a:r>
          </a:p>
          <a:p>
            <a:r>
              <a:rPr lang="en-GB" sz="3200" dirty="0" smtClean="0"/>
              <a:t>Understand how they effect workers and democracy</a:t>
            </a:r>
          </a:p>
          <a:p>
            <a:r>
              <a:rPr lang="en-GB" sz="3200" dirty="0" smtClean="0"/>
              <a:t>Explain more than tariffs and trade</a:t>
            </a:r>
          </a:p>
          <a:p>
            <a:r>
              <a:rPr lang="en-GB" sz="3200" dirty="0" smtClean="0"/>
              <a:t>Work with civil society allies</a:t>
            </a:r>
          </a:p>
          <a:p>
            <a:r>
              <a:rPr lang="en-GB" sz="3200" dirty="0" smtClean="0"/>
              <a:t>Reach out to private sector unions</a:t>
            </a:r>
          </a:p>
          <a:p>
            <a:r>
              <a:rPr lang="en-GB" sz="3200" dirty="0" smtClean="0"/>
              <a:t>Influence your national centre</a:t>
            </a:r>
          </a:p>
          <a:p>
            <a:r>
              <a:rPr lang="en-GB" sz="3200" dirty="0" smtClean="0"/>
              <a:t>Lobby your government</a:t>
            </a:r>
          </a:p>
          <a:p>
            <a:r>
              <a:rPr lang="en-GB" sz="3200" dirty="0" smtClean="0"/>
              <a:t>Involve line agencies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4932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Content Placeholder 2"/>
          <p:cNvSpPr>
            <a:spLocks noGrp="1"/>
          </p:cNvSpPr>
          <p:nvPr>
            <p:ph idx="1"/>
          </p:nvPr>
        </p:nvSpPr>
        <p:spPr>
          <a:xfrm>
            <a:off x="1847850" y="188913"/>
            <a:ext cx="8096250" cy="838200"/>
          </a:xfrm>
          <a:extLst/>
        </p:spPr>
        <p:txBody>
          <a:bodyPr vert="horz" lIns="64291" tIns="32146" rIns="64291" bIns="32146" rtlCol="0">
            <a:normAutofit fontScale="77500" lnSpcReduction="20000"/>
          </a:bodyPr>
          <a:lstStyle/>
          <a:p>
            <a:pPr marL="0" indent="0" algn="ctr">
              <a:lnSpc>
                <a:spcPct val="80000"/>
              </a:lnSpc>
              <a:buSzPct val="150000"/>
              <a:buNone/>
              <a:defRPr/>
            </a:pPr>
            <a:r>
              <a:rPr lang="en-US" sz="2600" b="1" dirty="0">
                <a:solidFill>
                  <a:srgbClr val="FF0000"/>
                </a:solidFill>
                <a:ea typeface="ヒラギノ角ゴ ProN W3" charset="0"/>
                <a:cs typeface="ヒラギノ角ゴ ProN W3" charset="0"/>
              </a:rPr>
              <a:t>Developing Country Service Commitments:</a:t>
            </a:r>
          </a:p>
          <a:p>
            <a:pPr marL="0" indent="0" algn="ctr">
              <a:lnSpc>
                <a:spcPct val="80000"/>
              </a:lnSpc>
              <a:buSzPct val="150000"/>
              <a:buNone/>
              <a:defRPr/>
            </a:pPr>
            <a:r>
              <a:rPr lang="en-US" sz="2600" b="1" dirty="0">
                <a:solidFill>
                  <a:srgbClr val="FF0000"/>
                </a:solidFill>
                <a:ea typeface="ヒラギノ角ゴ ProN W3" charset="0"/>
                <a:cs typeface="ヒラギノ角ゴ ProN W3" charset="0"/>
              </a:rPr>
              <a:t>Much greater in US FTAs than GATS</a:t>
            </a:r>
          </a:p>
          <a:p>
            <a:pPr marL="0" indent="0" algn="ctr">
              <a:lnSpc>
                <a:spcPct val="80000"/>
              </a:lnSpc>
              <a:buSzPct val="150000"/>
              <a:buNone/>
              <a:defRPr/>
            </a:pPr>
            <a:r>
              <a:rPr lang="en-US" sz="1600" dirty="0">
                <a:ea typeface="ヒラギノ角ゴ ProN W3" charset="0"/>
                <a:cs typeface="ヒラギノ角ゴ ProN W3" charset="0"/>
              </a:rPr>
              <a:t>Source:  UNCTAD 2014</a:t>
            </a:r>
          </a:p>
        </p:txBody>
      </p:sp>
      <p:sp>
        <p:nvSpPr>
          <p:cNvPr id="15363" name="Slide Number Placeholder 2"/>
          <p:cNvSpPr>
            <a:spLocks noGrp="1"/>
          </p:cNvSpPr>
          <p:nvPr>
            <p:ph type="sldNum" sz="quarter" idx="11"/>
          </p:nvPr>
        </p:nvSpPr>
        <p:spPr bwMode="auto">
          <a:xfrm rot="5400000">
            <a:off x="8513763" y="3736976"/>
            <a:ext cx="32004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C61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AABBD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AACC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ACC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ACC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ACC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ACC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algn="l">
              <a:spcBef>
                <a:spcPct val="0"/>
              </a:spcBef>
              <a:buClrTx/>
              <a:buSzTx/>
              <a:buFontTx/>
              <a:buNone/>
            </a:pPr>
            <a:fld id="{88B3BEB6-D492-43C3-97D6-E0D06DF890E7}" type="slidenum">
              <a:rPr lang="en-US" sz="1200">
                <a:solidFill>
                  <a:schemeClr val="tx2"/>
                </a:solidFill>
              </a:rPr>
              <a:pPr algn="l"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sz="1200">
              <a:solidFill>
                <a:schemeClr val="tx2"/>
              </a:solidFill>
            </a:endParaRPr>
          </a:p>
        </p:txBody>
      </p:sp>
      <p:pic>
        <p:nvPicPr>
          <p:cNvPr id="15364" name="Picture 3" descr="Screen Shot 2014-06-13 at 3.29.51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8650" y="1916113"/>
            <a:ext cx="8320088" cy="352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3117199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Not about tariff’s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4000" dirty="0" smtClean="0"/>
              <a:t>97% removal of non-agricultural tariff's</a:t>
            </a:r>
          </a:p>
          <a:p>
            <a:r>
              <a:rPr lang="en-GB" sz="4000" dirty="0" smtClean="0"/>
              <a:t>Investors rights</a:t>
            </a:r>
          </a:p>
          <a:p>
            <a:r>
              <a:rPr lang="en-GB" sz="4000" dirty="0" smtClean="0"/>
              <a:t>Regulatory coherence</a:t>
            </a:r>
          </a:p>
          <a:p>
            <a:r>
              <a:rPr lang="en-GB" sz="4000" dirty="0" smtClean="0"/>
              <a:t>Domestic regulation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8471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Beyond Non-Discrimination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541930"/>
            <a:ext cx="8946541" cy="4706470"/>
          </a:xfrm>
        </p:spPr>
        <p:txBody>
          <a:bodyPr>
            <a:normAutofit/>
          </a:bodyPr>
          <a:lstStyle/>
          <a:p>
            <a:r>
              <a:rPr lang="en-CA" sz="3200" dirty="0" smtClean="0">
                <a:effectLst/>
              </a:rPr>
              <a:t>GATS prohibits public monopolies and exclusive service suppliers in committed sectors.</a:t>
            </a:r>
          </a:p>
          <a:p>
            <a:r>
              <a:rPr lang="en-CA" sz="3200" dirty="0" smtClean="0">
                <a:effectLst/>
              </a:rPr>
              <a:t>Governments cannot restrict or require “specific types of legal entities” through which to supply services.</a:t>
            </a:r>
          </a:p>
          <a:p>
            <a:r>
              <a:rPr lang="en-CA" sz="3200" dirty="0" smtClean="0">
                <a:effectLst/>
              </a:rPr>
              <a:t>applying ‘pro-competitive’ regulation to previously socialized services</a:t>
            </a:r>
            <a:endParaRPr lang="en-US" sz="32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312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Undermines Democracy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3600" dirty="0" smtClean="0"/>
              <a:t>Will bind future governments</a:t>
            </a:r>
          </a:p>
          <a:p>
            <a:r>
              <a:rPr lang="en-GB" sz="3600" dirty="0" smtClean="0"/>
              <a:t>Negotiations secret</a:t>
            </a:r>
          </a:p>
          <a:p>
            <a:r>
              <a:rPr lang="en-GB" sz="3600" dirty="0" smtClean="0"/>
              <a:t>Will stop governments from delivering services in accordance with mandate (auto insurance case)</a:t>
            </a:r>
          </a:p>
        </p:txBody>
      </p:sp>
    </p:spTree>
    <p:extLst>
      <p:ext uri="{BB962C8B-B14F-4D97-AF65-F5344CB8AC3E}">
        <p14:creationId xmlns:p14="http://schemas.microsoft.com/office/powerpoint/2010/main" val="217106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8545" y="792353"/>
            <a:ext cx="9595169" cy="945776"/>
          </a:xfrm>
        </p:spPr>
        <p:txBody>
          <a:bodyPr/>
          <a:lstStyle/>
          <a:p>
            <a:r>
              <a:rPr lang="en-GB" dirty="0" smtClean="0"/>
              <a:t>Public Services are not commodities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11680"/>
            <a:ext cx="9457112" cy="3851238"/>
          </a:xfrm>
        </p:spPr>
        <p:txBody>
          <a:bodyPr>
            <a:normAutofit lnSpcReduction="10000"/>
          </a:bodyPr>
          <a:lstStyle/>
          <a:p>
            <a:r>
              <a:rPr lang="en-GB" sz="2800" b="1" dirty="0" smtClean="0"/>
              <a:t>QPS: </a:t>
            </a:r>
            <a:r>
              <a:rPr lang="en-GB" sz="2800" dirty="0" smtClean="0"/>
              <a:t>Provide basic</a:t>
            </a:r>
            <a:r>
              <a:rPr lang="el-GR" sz="2800" dirty="0" smtClean="0"/>
              <a:t> </a:t>
            </a:r>
            <a:r>
              <a:rPr lang="el-GR" sz="2800" dirty="0"/>
              <a:t>social and economic necessities </a:t>
            </a:r>
            <a:r>
              <a:rPr lang="el-GR" sz="2800" dirty="0" smtClean="0"/>
              <a:t>universally </a:t>
            </a:r>
            <a:r>
              <a:rPr lang="el-GR" sz="2800" dirty="0"/>
              <a:t>on the basis of need. </a:t>
            </a:r>
            <a:r>
              <a:rPr lang="en-GB" sz="2800" dirty="0"/>
              <a:t>E</a:t>
            </a:r>
            <a:r>
              <a:rPr lang="el-GR" sz="2800" dirty="0" smtClean="0"/>
              <a:t>xist</a:t>
            </a:r>
            <a:r>
              <a:rPr lang="en-GB" sz="2800" dirty="0" smtClean="0"/>
              <a:t>s</a:t>
            </a:r>
            <a:r>
              <a:rPr lang="el-GR" sz="2800" dirty="0" smtClean="0"/>
              <a:t> </a:t>
            </a:r>
            <a:r>
              <a:rPr lang="el-GR" sz="2800" dirty="0"/>
              <a:t>because markets will not produce these outcomes</a:t>
            </a:r>
            <a:r>
              <a:rPr lang="el-GR" sz="2800" dirty="0" smtClean="0"/>
              <a:t>.</a:t>
            </a:r>
            <a:endParaRPr lang="en-GB" sz="2800" dirty="0" smtClean="0"/>
          </a:p>
          <a:p>
            <a:endParaRPr lang="en-GB" sz="2800" dirty="0"/>
          </a:p>
          <a:p>
            <a:r>
              <a:rPr lang="el-GR" sz="2800" b="1" dirty="0"/>
              <a:t>Trade </a:t>
            </a:r>
            <a:r>
              <a:rPr lang="el-GR" sz="2800" b="1" dirty="0" smtClean="0"/>
              <a:t>agreements</a:t>
            </a:r>
            <a:r>
              <a:rPr lang="en-GB" sz="2800" b="1" dirty="0" smtClean="0"/>
              <a:t>: </a:t>
            </a:r>
            <a:r>
              <a:rPr lang="el-GR" sz="2800" dirty="0" smtClean="0"/>
              <a:t>deliberately </a:t>
            </a:r>
            <a:r>
              <a:rPr lang="el-GR" sz="2800" dirty="0"/>
              <a:t>promote commercialisation and define goods and services in terms of their ability to be exploited for profit by global corporations and international service providers</a:t>
            </a:r>
            <a:r>
              <a:rPr lang="el-GR" sz="2800" dirty="0" smtClean="0"/>
              <a:t>.</a:t>
            </a:r>
            <a:endParaRPr lang="en-GB" sz="2800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5378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5400" dirty="0" smtClean="0"/>
              <a:t>Trade Agreements Effect Public Services</a:t>
            </a:r>
            <a:endParaRPr lang="en-GB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704011"/>
            <a:ext cx="8946541" cy="3544388"/>
          </a:xfrm>
        </p:spPr>
        <p:txBody>
          <a:bodyPr>
            <a:normAutofit/>
          </a:bodyPr>
          <a:lstStyle/>
          <a:p>
            <a:r>
              <a:rPr lang="en-GB" sz="4000" dirty="0" smtClean="0"/>
              <a:t>Privatisation</a:t>
            </a:r>
          </a:p>
          <a:p>
            <a:r>
              <a:rPr lang="en-GB" sz="4000" dirty="0" smtClean="0"/>
              <a:t>Ability to regulate</a:t>
            </a:r>
          </a:p>
          <a:p>
            <a:r>
              <a:rPr lang="en-GB" sz="4000" dirty="0" smtClean="0"/>
              <a:t>Creates corporate rights that challenge state rights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29056491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Insufficient carve-out for public services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3200" dirty="0" smtClean="0"/>
              <a:t>GATS excludes services provided “in the exercise of governmental authority.”</a:t>
            </a:r>
          </a:p>
          <a:p>
            <a:endParaRPr lang="en-CA" sz="3200" dirty="0" smtClean="0"/>
          </a:p>
          <a:p>
            <a:r>
              <a:rPr lang="en-CA" sz="3200" dirty="0"/>
              <a:t>d</a:t>
            </a:r>
            <a:r>
              <a:rPr lang="en-CA" sz="3200" dirty="0" smtClean="0"/>
              <a:t>efined as “any service which is supplied neither on a </a:t>
            </a:r>
            <a:r>
              <a:rPr lang="en-CA" sz="3200" b="1" dirty="0" smtClean="0"/>
              <a:t>commercial basis </a:t>
            </a:r>
            <a:r>
              <a:rPr lang="en-CA" sz="3200" dirty="0" smtClean="0"/>
              <a:t>nor in </a:t>
            </a:r>
            <a:r>
              <a:rPr lang="en-CA" sz="3200" b="1" dirty="0" smtClean="0"/>
              <a:t>competition with one or more service suppliers</a:t>
            </a:r>
            <a:r>
              <a:rPr lang="en-CA" sz="3200" dirty="0" smtClean="0"/>
              <a:t>.” </a:t>
            </a:r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37990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4B6020D693B3848B0B1C9B6FDC56A47" ma:contentTypeVersion="0" ma:contentTypeDescription="Create a new document." ma:contentTypeScope="" ma:versionID="9ae1f2f9f8fe32b000a1c807f9d3422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5b5fb0545e484622acc62a5b8eff33e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39436F7-FB7F-4D18-95A9-977B0D515D92}">
  <ds:schemaRefs>
    <ds:schemaRef ds:uri="http://purl.org/dc/elements/1.1/"/>
    <ds:schemaRef ds:uri="http://www.w3.org/XML/1998/namespace"/>
    <ds:schemaRef ds:uri="http://purl.org/dc/dcmitype/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5A012553-54DD-4B99-8107-C982F8229E4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9EBD219-DEB2-43CE-AEF2-FEDA89C2561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3001</TotalTime>
  <Words>1444</Words>
  <Application>Microsoft Office PowerPoint</Application>
  <PresentationFormat>Widescreen</PresentationFormat>
  <Paragraphs>222</Paragraphs>
  <Slides>24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1" baseType="lpstr">
      <vt:lpstr>ヒラギノ角ゴ ProN W3</vt:lpstr>
      <vt:lpstr>Arial</vt:lpstr>
      <vt:lpstr>Calibri</vt:lpstr>
      <vt:lpstr>Century Gothic</vt:lpstr>
      <vt:lpstr>Century Schoolbook</vt:lpstr>
      <vt:lpstr>Wingdings 3</vt:lpstr>
      <vt:lpstr>Ion</vt:lpstr>
      <vt:lpstr>PSI Global Trade Work</vt:lpstr>
      <vt:lpstr>The new wave of trade agreements</vt:lpstr>
      <vt:lpstr>PowerPoint Presentation</vt:lpstr>
      <vt:lpstr>Not about tariff’s</vt:lpstr>
      <vt:lpstr>Beyond Non-Discrimination</vt:lpstr>
      <vt:lpstr>Undermines Democracy</vt:lpstr>
      <vt:lpstr>Public Services are not commodities</vt:lpstr>
      <vt:lpstr>Trade Agreements Effect Public Services</vt:lpstr>
      <vt:lpstr>Insufficient carve-out for public services </vt:lpstr>
      <vt:lpstr>Why a TISA?</vt:lpstr>
      <vt:lpstr>Who does it cover?</vt:lpstr>
      <vt:lpstr> </vt:lpstr>
      <vt:lpstr>History of TISA</vt:lpstr>
      <vt:lpstr>What services does it cover?</vt:lpstr>
      <vt:lpstr>Effects on public services</vt:lpstr>
      <vt:lpstr>Domestic regulation</vt:lpstr>
      <vt:lpstr>Ability to regulate?</vt:lpstr>
      <vt:lpstr>And some more problems…….</vt:lpstr>
      <vt:lpstr>Who wants the TISA?</vt:lpstr>
      <vt:lpstr>The US Coalition of Service Industries (CSI) set up a TeamTISA to promote TISA  </vt:lpstr>
      <vt:lpstr>Who else?</vt:lpstr>
      <vt:lpstr>What do they want?</vt:lpstr>
      <vt:lpstr>PSI is leading and mood is changing</vt:lpstr>
      <vt:lpstr>What to do?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PSI Global Trade Work</dc:title>
  <dc:creator>Daniel Bertossa</dc:creator>
  <cp:lastModifiedBy>Daniel Bertossa</cp:lastModifiedBy>
  <cp:revision>54</cp:revision>
  <cp:lastPrinted>2014-03-31T07:13:02Z</cp:lastPrinted>
  <dcterms:created xsi:type="dcterms:W3CDTF">2014-03-30T20:20:50Z</dcterms:created>
  <dcterms:modified xsi:type="dcterms:W3CDTF">2015-04-28T08:34:52Z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0x010100E4B6020D693B3848B0B1C9B6FDC56A47</vt:lpwstr>
  </property>
  <property fmtid="{D5CDD505-2E9C-101B-9397-08002B2CF9AE}" pid="3" name="IsMyDocuments">
    <vt:bool>true</vt:bool>
  </property>
</Properties>
</file>