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61" r:id="rId3"/>
    <p:sldId id="260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72" r:id="rId12"/>
    <p:sldId id="282" r:id="rId13"/>
    <p:sldId id="269" r:id="rId14"/>
    <p:sldId id="279" r:id="rId15"/>
    <p:sldId id="270" r:id="rId16"/>
    <p:sldId id="281" r:id="rId17"/>
    <p:sldId id="271" r:id="rId18"/>
    <p:sldId id="280" r:id="rId19"/>
    <p:sldId id="273" r:id="rId20"/>
    <p:sldId id="274" r:id="rId21"/>
    <p:sldId id="275" r:id="rId22"/>
    <p:sldId id="276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FF3C7-CC43-47E4-BCA4-8738A8032E61}" type="datetimeFigureOut">
              <a:rPr lang="en-GB" smtClean="0"/>
              <a:pPr/>
              <a:t>07/10/2014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11F83-3608-4B2E-A1F0-28285B8B6D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9775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Index shows</a:t>
            </a:r>
            <a:r>
              <a:rPr lang="en-US" baseline="0" dirty="0" smtClean="0"/>
              <a:t> peoples perceptions of corruption in the public sector.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11F83-3608-4B2E-A1F0-28285B8B6DF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35134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7" name="Picture 6" descr="PSI_Flags_Page_1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124200" y="228601"/>
            <a:ext cx="2895600" cy="19306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52610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Oct-7-2014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59B-55B0-49F0-B319-7D2436BA32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8372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Oct-7-2014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59B-55B0-49F0-B319-7D2436BA32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996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1130808" cy="10789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56289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Oct-7-2014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59B-55B0-49F0-B319-7D2436BA32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9454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Oct-7-2014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59B-55B0-49F0-B319-7D2436BA32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5084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Oct-7-2014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59B-55B0-49F0-B319-7D2436BA32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8615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Oct-7-2014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59B-55B0-49F0-B319-7D2436BA32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7634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Oct-7-2014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59B-55B0-49F0-B319-7D2436BA32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6417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Oct-7-2014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59B-55B0-49F0-B319-7D2436BA32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5015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Oct-7-2014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C759B-55B0-49F0-B319-7D2436BA32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363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Oct-7-2014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C759B-55B0-49F0-B319-7D2436BA32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216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ancialsecrecyindex.com/introduction/fsi-2013-result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62200"/>
            <a:ext cx="7772400" cy="1676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PSI Caribbean’s perspectives and experiences in the fight against Corruption and for Tax Justice</a:t>
            </a:r>
            <a:endParaRPr lang="en-GB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447800"/>
          </a:xfrm>
        </p:spPr>
        <p:txBody>
          <a:bodyPr>
            <a:normAutofit fontScale="85000" lnSpcReduction="20000"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 by Roland Ignacio, ABVO Curaçao</a:t>
            </a:r>
          </a:p>
          <a:p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PSI-FES Project Workshop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Santiago de Chile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– 8 October, 2014</a:t>
            </a:r>
          </a:p>
        </p:txBody>
      </p:sp>
    </p:spTree>
    <p:extLst>
      <p:ext uri="{BB962C8B-B14F-4D97-AF65-F5344CB8AC3E}">
        <p14:creationId xmlns="" xmlns:p14="http://schemas.microsoft.com/office/powerpoint/2010/main" val="62589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 smtClean="0"/>
              <a:t>Big challenges for unions and workers</a:t>
            </a:r>
            <a:endParaRPr lang="en-GB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7200" y="1600200"/>
            <a:ext cx="441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Small countries and communities</a:t>
            </a:r>
          </a:p>
          <a:p>
            <a:r>
              <a:rPr lang="en-US" dirty="0" smtClean="0"/>
              <a:t>Fear of victimization</a:t>
            </a:r>
          </a:p>
          <a:p>
            <a:r>
              <a:rPr lang="en-US" dirty="0" smtClean="0"/>
              <a:t>Partisan politics</a:t>
            </a:r>
          </a:p>
          <a:p>
            <a:r>
              <a:rPr lang="en-US" dirty="0" smtClean="0"/>
              <a:t>No whistleblower protection</a:t>
            </a:r>
          </a:p>
          <a:p>
            <a:r>
              <a:rPr lang="en-US" dirty="0" smtClean="0"/>
              <a:t>Unions generally have no clear guidelines or policies on corruption in the public sector and have not trained activists on the issue</a:t>
            </a:r>
          </a:p>
          <a:p>
            <a:endParaRPr lang="en-US" dirty="0" smtClean="0"/>
          </a:p>
          <a:p>
            <a:endParaRPr lang="en-GB" dirty="0"/>
          </a:p>
        </p:txBody>
      </p:sp>
      <p:pic>
        <p:nvPicPr>
          <p:cNvPr id="4098" name="Picture 2" descr="http://www.californiaemploymentlawfirm.com/images/whistleblow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18" y="1524000"/>
            <a:ext cx="3640282" cy="46120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4086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 smtClean="0"/>
              <a:t>Some important questions</a:t>
            </a:r>
            <a:endParaRPr lang="en-GB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00400" y="1600200"/>
            <a:ext cx="5486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How to identify target countries for action and campaign? </a:t>
            </a:r>
          </a:p>
          <a:p>
            <a:pPr lvl="1"/>
            <a:r>
              <a:rPr lang="en-US" dirty="0" smtClean="0"/>
              <a:t>What are the key criteria?</a:t>
            </a:r>
          </a:p>
          <a:p>
            <a:r>
              <a:rPr lang="en-US" dirty="0" smtClean="0"/>
              <a:t>What will be the specific role for unions and activists?</a:t>
            </a:r>
            <a:endParaRPr lang="en-GB" dirty="0" smtClean="0"/>
          </a:p>
          <a:p>
            <a:r>
              <a:rPr lang="en-US" dirty="0" smtClean="0"/>
              <a:t>Who will be our partners?</a:t>
            </a:r>
          </a:p>
        </p:txBody>
      </p:sp>
      <p:pic>
        <p:nvPicPr>
          <p:cNvPr id="6148" name="Picture 4" descr="https://encrypted-tbn3.gstatic.com/images?q=tbn:ANd9GcSmnYlhRKR2fBfamHWmgNqqYU6ECSB3YfNG2AFywAGb6i8hqVQ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73" y="2667000"/>
            <a:ext cx="2905569" cy="1524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667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endParaRPr lang="en-GB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286000"/>
            <a:ext cx="8229600" cy="2819400"/>
          </a:xfrm>
        </p:spPr>
        <p:txBody>
          <a:bodyPr>
            <a:normAutofit/>
          </a:bodyPr>
          <a:lstStyle/>
          <a:p>
            <a:r>
              <a:rPr lang="en-US" b="1" dirty="0" smtClean="0"/>
              <a:t>Tax justice is one aspect of the on-going conversation on high debt, growth and sustainability of Caribbean economies</a:t>
            </a:r>
          </a:p>
          <a:p>
            <a:r>
              <a:rPr lang="en-US" b="1" dirty="0" smtClean="0"/>
              <a:t>And there are obvious links with anti-corruption activities and campaign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9736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b="1" dirty="0" smtClean="0"/>
              <a:t>Importance of taxation in the Caribbean</a:t>
            </a:r>
            <a:endParaRPr lang="en-GB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effectLst/>
                <a:latin typeface="Times New Roman"/>
              </a:rPr>
              <a:t>3 main sources of revenue</a:t>
            </a:r>
          </a:p>
          <a:p>
            <a:pPr lvl="1"/>
            <a:r>
              <a:rPr lang="en-US" dirty="0" smtClean="0">
                <a:effectLst/>
                <a:latin typeface="Times New Roman"/>
              </a:rPr>
              <a:t>taxation of capital, including physical capital and financial capital </a:t>
            </a:r>
          </a:p>
          <a:p>
            <a:pPr lvl="1"/>
            <a:r>
              <a:rPr lang="en-US" dirty="0" smtClean="0">
                <a:effectLst/>
                <a:latin typeface="Times New Roman"/>
              </a:rPr>
              <a:t>taxation of labour </a:t>
            </a:r>
          </a:p>
          <a:p>
            <a:pPr lvl="1"/>
            <a:r>
              <a:rPr lang="en-US" dirty="0" smtClean="0">
                <a:effectLst/>
                <a:latin typeface="Times New Roman"/>
              </a:rPr>
              <a:t>taxation on consumption</a:t>
            </a:r>
          </a:p>
          <a:p>
            <a:r>
              <a:rPr lang="en-US" dirty="0" smtClean="0">
                <a:effectLst/>
                <a:latin typeface="Times New Roman"/>
              </a:rPr>
              <a:t>Caribbean countries  were always heavily dependent on taxes from customs duties (especially Antigua &amp; Barbuda, Bahamas, Bermuda)</a:t>
            </a:r>
          </a:p>
          <a:p>
            <a:r>
              <a:rPr lang="en-US" dirty="0" smtClean="0">
                <a:latin typeface="Times New Roman"/>
              </a:rPr>
              <a:t>With liberalization of trade, this revenue declined substantially</a:t>
            </a:r>
          </a:p>
          <a:p>
            <a:r>
              <a:rPr lang="en-US" dirty="0">
                <a:latin typeface="Times New Roman"/>
              </a:rPr>
              <a:t>T</a:t>
            </a:r>
            <a:r>
              <a:rPr lang="en-US" dirty="0" smtClean="0">
                <a:effectLst/>
                <a:latin typeface="Times New Roman"/>
              </a:rPr>
              <a:t>axation on income and profits has become important in resource-based economies (e.g</a:t>
            </a:r>
            <a:r>
              <a:rPr lang="en-US" dirty="0" smtClean="0">
                <a:latin typeface="Times New Roman"/>
              </a:rPr>
              <a:t>.</a:t>
            </a:r>
            <a:r>
              <a:rPr lang="en-US" dirty="0" smtClean="0">
                <a:effectLst/>
                <a:latin typeface="Times New Roman"/>
              </a:rPr>
              <a:t> Trinidad &amp; Tobago)</a:t>
            </a:r>
          </a:p>
          <a:p>
            <a:r>
              <a:rPr lang="en-US" dirty="0" smtClean="0">
                <a:latin typeface="Times New Roman"/>
              </a:rPr>
              <a:t>In service-based countries there is an increase in taxation of goods and services (introduction of VAT in a number of economies</a:t>
            </a:r>
          </a:p>
          <a:p>
            <a:pPr lvl="1"/>
            <a:r>
              <a:rPr lang="en-US" dirty="0" smtClean="0">
                <a:effectLst/>
                <a:latin typeface="Times New Roman"/>
              </a:rPr>
              <a:t>VAT and sales taxes have been introduced to make up for shortfall in revenue from customs duties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4196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 smtClean="0"/>
              <a:t>Tax policies across the Caribbean </a:t>
            </a:r>
            <a:endParaRPr lang="en-GB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33800" y="1600200"/>
            <a:ext cx="4953000" cy="4525963"/>
          </a:xfrm>
        </p:spPr>
        <p:txBody>
          <a:bodyPr>
            <a:normAutofit lnSpcReduction="10000"/>
          </a:bodyPr>
          <a:lstStyle/>
          <a:p>
            <a:r>
              <a:rPr lang="en-GB" b="0" i="0" u="none" strike="noStrike" baseline="0" dirty="0" smtClean="0">
                <a:latin typeface="Tahoma"/>
              </a:rPr>
              <a:t>Include combinations of:</a:t>
            </a:r>
          </a:p>
          <a:p>
            <a:pPr lvl="1"/>
            <a:r>
              <a:rPr lang="en-GB" b="0" i="0" u="none" strike="noStrike" baseline="0" dirty="0" smtClean="0">
                <a:latin typeface="Tahoma"/>
              </a:rPr>
              <a:t>Personal income tax</a:t>
            </a:r>
          </a:p>
          <a:p>
            <a:pPr lvl="1"/>
            <a:r>
              <a:rPr lang="en-GB" b="0" i="0" u="none" strike="noStrike" baseline="0" dirty="0" smtClean="0">
                <a:latin typeface="Tahoma"/>
              </a:rPr>
              <a:t>Corporate income tax</a:t>
            </a:r>
          </a:p>
          <a:p>
            <a:pPr lvl="1"/>
            <a:r>
              <a:rPr lang="en-GB" b="0" i="0" u="none" strike="noStrike" baseline="0" dirty="0" smtClean="0">
                <a:latin typeface="Tahoma"/>
              </a:rPr>
              <a:t>Consumption tax</a:t>
            </a:r>
          </a:p>
          <a:p>
            <a:pPr lvl="1"/>
            <a:r>
              <a:rPr lang="en-GB" b="0" i="0" u="none" strike="noStrike" baseline="0" dirty="0" smtClean="0">
                <a:latin typeface="Tahoma"/>
              </a:rPr>
              <a:t>Property tax</a:t>
            </a:r>
          </a:p>
          <a:p>
            <a:pPr lvl="1"/>
            <a:r>
              <a:rPr lang="en-GB" b="0" i="0" u="none" strike="noStrike" baseline="0" dirty="0" smtClean="0">
                <a:latin typeface="Tahoma"/>
              </a:rPr>
              <a:t>Taxation of small taxpayers</a:t>
            </a:r>
          </a:p>
          <a:p>
            <a:pPr lvl="1"/>
            <a:r>
              <a:rPr lang="en-GB" b="0" i="0" u="none" strike="noStrike" baseline="0" dirty="0" smtClean="0">
                <a:latin typeface="Tahoma"/>
              </a:rPr>
              <a:t>Import tariffs</a:t>
            </a:r>
            <a:endParaRPr lang="en-GB" dirty="0"/>
          </a:p>
        </p:txBody>
      </p:sp>
      <p:pic>
        <p:nvPicPr>
          <p:cNvPr id="4" name="Picture 2" descr="http://cdn.frontpagemag.com/wp-content/uploads/2011/12/tax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3300237" cy="23361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9461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 smtClean="0"/>
              <a:t>Income Tax</a:t>
            </a:r>
            <a:endParaRPr lang="en-GB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Varied income tax regimes throughout the sub-region</a:t>
            </a:r>
          </a:p>
          <a:p>
            <a:pPr lvl="1"/>
            <a:r>
              <a:rPr lang="en-US" dirty="0" smtClean="0"/>
              <a:t>Some countries do not levy taxes on personal income (Bahamas, Cayman Islands, Bermuda, St Kitts-Nevis)</a:t>
            </a:r>
          </a:p>
          <a:p>
            <a:pPr lvl="2"/>
            <a:r>
              <a:rPr lang="en-US" dirty="0" smtClean="0"/>
              <a:t>Antigua &amp; Barbuda, Grenada recently re-introduced income taxes</a:t>
            </a:r>
          </a:p>
          <a:p>
            <a:pPr lvl="1"/>
            <a:r>
              <a:rPr lang="en-US" dirty="0" smtClean="0"/>
              <a:t>Others levy taxes depending on residency status</a:t>
            </a:r>
          </a:p>
          <a:p>
            <a:pPr lvl="1"/>
            <a:r>
              <a:rPr lang="en-US" dirty="0" smtClean="0"/>
              <a:t>In some there are flat rates (Belize, Jamaica – 25%)</a:t>
            </a:r>
          </a:p>
          <a:p>
            <a:pPr lvl="1"/>
            <a:r>
              <a:rPr lang="en-US" dirty="0" smtClean="0"/>
              <a:t>In others rates vary according to income levels </a:t>
            </a:r>
            <a:endParaRPr lang="en-GB" dirty="0"/>
          </a:p>
        </p:txBody>
      </p:sp>
      <p:pic>
        <p:nvPicPr>
          <p:cNvPr id="5122" name="Picture 2" descr="http://cdn.frontpagemag.com/wp-content/uploads/2011/12/tax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42309"/>
            <a:ext cx="2691190" cy="190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3196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 smtClean="0"/>
              <a:t>Value Added Tax (VAT) revenue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/>
          <a:lstStyle/>
          <a:p>
            <a:r>
              <a:rPr lang="en-US" sz="2400" dirty="0" smtClean="0"/>
              <a:t>Introduced in a number of countries to replace revenue lost from customs and import duties</a:t>
            </a:r>
          </a:p>
          <a:p>
            <a:r>
              <a:rPr lang="en-US" sz="2400" dirty="0" smtClean="0"/>
              <a:t>Bahamas will soon introduce VAT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8366494"/>
              </p:ext>
            </p:extLst>
          </p:nvPr>
        </p:nvGraphicFramePr>
        <p:xfrm>
          <a:off x="1905000" y="3124200"/>
          <a:ext cx="5334000" cy="2512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8145"/>
                <a:gridCol w="844714"/>
                <a:gridCol w="1191141"/>
              </a:tblGrid>
              <a:tr h="6348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Rate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% of GDP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24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</a:rPr>
                        <a:t>Barbados</a:t>
                      </a:r>
                      <a:endParaRPr lang="en-GB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17.5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10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62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Trinidad % Tobago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15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6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249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Jamaica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16.5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8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62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Haïti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10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4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1435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 smtClean="0"/>
              <a:t>Total tax revenue as % of GDP</a:t>
            </a:r>
            <a:endParaRPr lang="en-GB" sz="3600" b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79087405"/>
              </p:ext>
            </p:extLst>
          </p:nvPr>
        </p:nvGraphicFramePr>
        <p:xfrm>
          <a:off x="533400" y="1676400"/>
          <a:ext cx="7543800" cy="4563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50876"/>
                <a:gridCol w="1292924"/>
              </a:tblGrid>
              <a:tr h="4148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Suriname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Trinidad &amp; Tobago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29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Barbados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27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Curaçao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Dominica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24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Jamaica, Belize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23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St Vincent &amp; the Grenadines, Guyana, Anguilla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22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St </a:t>
                      </a:r>
                      <a:r>
                        <a:rPr lang="en-GB" sz="2000" dirty="0" smtClean="0">
                          <a:effectLst/>
                        </a:rPr>
                        <a:t>Lucia, St Kitts-Nevis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21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Grenada, Antigua &amp; Barbuda, Sint Maarten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18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Bahamas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Haiti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5563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 smtClean="0"/>
              <a:t>Tax havens</a:t>
            </a:r>
            <a:endParaRPr lang="en-GB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Characteristics of tax havens</a:t>
            </a:r>
          </a:p>
          <a:p>
            <a:pPr lvl="1"/>
            <a:r>
              <a:rPr lang="en-US" dirty="0" smtClean="0"/>
              <a:t>Nil or only nominal taxes on individuals or businesses.</a:t>
            </a:r>
          </a:p>
          <a:p>
            <a:pPr lvl="1"/>
            <a:r>
              <a:rPr lang="en-US" dirty="0" smtClean="0"/>
              <a:t>Protection of personal financial information. </a:t>
            </a:r>
          </a:p>
          <a:p>
            <a:pPr lvl="1"/>
            <a:r>
              <a:rPr lang="en-US" dirty="0" smtClean="0"/>
              <a:t>Lack of transparency. </a:t>
            </a:r>
          </a:p>
          <a:p>
            <a:endParaRPr lang="en-US" dirty="0"/>
          </a:p>
          <a:p>
            <a:r>
              <a:rPr lang="en-US" dirty="0" smtClean="0"/>
              <a:t>Cayman Islands is the key player in the </a:t>
            </a:r>
            <a:r>
              <a:rPr lang="en-US" dirty="0"/>
              <a:t>C</a:t>
            </a:r>
            <a:r>
              <a:rPr lang="en-US" dirty="0" smtClean="0"/>
              <a:t>aribbean in terms of secrecy and global impact and are (ranked at 4)</a:t>
            </a:r>
          </a:p>
          <a:p>
            <a:pPr marL="1371600" lvl="3" indent="0">
              <a:buNone/>
            </a:pPr>
            <a:r>
              <a:rPr lang="en-US" dirty="0" smtClean="0"/>
              <a:t>Cayman </a:t>
            </a:r>
            <a:r>
              <a:rPr lang="en-US" dirty="0"/>
              <a:t>I</a:t>
            </a:r>
            <a:r>
              <a:rPr lang="en-US" dirty="0" smtClean="0"/>
              <a:t>slands and other Caribbean countries are on the gray list</a:t>
            </a:r>
          </a:p>
          <a:p>
            <a:pPr marL="1371600" lvl="3" indent="0">
              <a:buNone/>
            </a:pPr>
            <a:r>
              <a:rPr lang="en-US" dirty="0" smtClean="0"/>
              <a:t>There is a potential new PSI affiliate in the Cayman Islands</a:t>
            </a:r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 smtClean="0"/>
          </a:p>
          <a:p>
            <a:pPr marL="1371600" lvl="3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GB" sz="2000" dirty="0" smtClean="0">
                <a:hlinkClick r:id="rId2"/>
              </a:rPr>
              <a:t>http://www.financialsecrecyindex.com/introduction/fsi-2013-results</a:t>
            </a:r>
            <a:r>
              <a:rPr lang="en-GB" sz="2000" dirty="0" smtClean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="" xmlns:p14="http://schemas.microsoft.com/office/powerpoint/2010/main" val="279893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0" y="1066800"/>
            <a:ext cx="8751623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0" y="3048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/>
              <a:t>Tax havens </a:t>
            </a:r>
            <a:r>
              <a:rPr lang="en-US" sz="2400" b="1" dirty="0" smtClean="0"/>
              <a:t>in the </a:t>
            </a:r>
            <a:r>
              <a:rPr lang="en-US" sz="2800" b="1" dirty="0"/>
              <a:t>C</a:t>
            </a:r>
            <a:r>
              <a:rPr lang="en-US" sz="2800" b="1" dirty="0" smtClean="0"/>
              <a:t>aribbean</a:t>
            </a:r>
            <a:endParaRPr lang="en-GB" sz="2400" b="1" dirty="0"/>
          </a:p>
        </p:txBody>
      </p:sp>
    </p:spTree>
    <p:extLst>
      <p:ext uri="{BB962C8B-B14F-4D97-AF65-F5344CB8AC3E}">
        <p14:creationId xmlns="" xmlns:p14="http://schemas.microsoft.com/office/powerpoint/2010/main" val="424908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/>
          </a:p>
        </p:txBody>
      </p:sp>
      <p:pic>
        <p:nvPicPr>
          <p:cNvPr id="1028" name="Picture 4" descr="http://lc-gfx.s3.amazonaws.com/gfx/caribbean_map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3236"/>
            <a:ext cx="8889998" cy="5867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4607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/>
              <a:t>Caribbean Financial Action Task Force (CFATF)</a:t>
            </a:r>
            <a:endParaRPr lang="en-GB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21971" y="1219200"/>
            <a:ext cx="6019800" cy="3810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Comprises 27 jurisdictions* of the Caribbean Basin which have agreed to implement the international standards for </a:t>
            </a:r>
          </a:p>
          <a:p>
            <a:pPr lvl="1"/>
            <a:r>
              <a:rPr lang="en-US" dirty="0" smtClean="0"/>
              <a:t>Anti-money Laundering</a:t>
            </a:r>
          </a:p>
          <a:p>
            <a:pPr lvl="1"/>
            <a:r>
              <a:rPr lang="en-US" dirty="0" smtClean="0"/>
              <a:t>Combating the Financing of Terrorism (AML/CFT) </a:t>
            </a:r>
          </a:p>
          <a:p>
            <a:pPr lvl="1"/>
            <a:r>
              <a:rPr lang="en-US" dirty="0" smtClean="0"/>
              <a:t>Financial Action Task Force Recommendations (FATF Recommendations)</a:t>
            </a:r>
          </a:p>
          <a:p>
            <a:pPr lvl="1"/>
            <a:r>
              <a:rPr lang="en-US" dirty="0" smtClean="0"/>
              <a:t>Secretariat is in Port of Spain, T&amp;T</a:t>
            </a:r>
          </a:p>
          <a:p>
            <a:pPr lvl="1"/>
            <a:endParaRPr lang="en-GB" dirty="0"/>
          </a:p>
        </p:txBody>
      </p:sp>
      <p:pic>
        <p:nvPicPr>
          <p:cNvPr id="12290" name="Picture 2" descr="http://www.fatf-gafi.org/media/fatf/content/images/CFATF-16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2438398" cy="2438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51054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600" dirty="0" smtClean="0"/>
              <a:t>Anguilla, Antigua &amp; Barbuda, Aruba, Bahamas, Barbados, Belize, Bermuda, Cayman Islands, Curaçao, Dominica, Dominican Republic, El Salvador, Guyana, Grenada, Guatemala, Haiti, Jamaica, Montserrat,  Sint Maarten, St Lucia, St Kitts-Nevis, St Vincent &amp; the Grenadines, Suriname, Trinidad &amp; Tobago, Venezuela, Virgin Islands</a:t>
            </a:r>
            <a:endParaRPr lang="en-GB" sz="1600" dirty="0"/>
          </a:p>
        </p:txBody>
      </p:sp>
    </p:spTree>
    <p:extLst>
      <p:ext uri="{BB962C8B-B14F-4D97-AF65-F5344CB8AC3E}">
        <p14:creationId xmlns="" xmlns:p14="http://schemas.microsoft.com/office/powerpoint/2010/main" val="299535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 smtClean="0"/>
              <a:t>Union action</a:t>
            </a:r>
            <a:endParaRPr lang="en-GB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Unions in </a:t>
            </a:r>
            <a:r>
              <a:rPr lang="en-US" dirty="0"/>
              <a:t>J</a:t>
            </a:r>
            <a:r>
              <a:rPr lang="en-US" dirty="0" smtClean="0"/>
              <a:t>amaica, led by PSI affiliates are part of the national consultations on fiscal reform of the economy including reform of taxation</a:t>
            </a:r>
          </a:p>
          <a:p>
            <a:r>
              <a:rPr lang="en-US" dirty="0" smtClean="0"/>
              <a:t>Public sector unions in Bahamas are at the forefront of discussions on the introduction of VAT</a:t>
            </a:r>
          </a:p>
          <a:p>
            <a:r>
              <a:rPr lang="en-US" dirty="0" smtClean="0"/>
              <a:t>PSI affiliates in the East Caribbean Currency Union are included in the consultations on fiscal reform and government spending, including taxation issues</a:t>
            </a:r>
          </a:p>
          <a:p>
            <a:r>
              <a:rPr lang="en-US" dirty="0" smtClean="0"/>
              <a:t>Some PSI affiliates in CARICOM countries have been invited to be part of the CARICOM Task Force on government procurement (</a:t>
            </a:r>
            <a:r>
              <a:rPr lang="en-US" dirty="0" err="1" smtClean="0"/>
              <a:t>eg</a:t>
            </a:r>
            <a:r>
              <a:rPr lang="en-US" dirty="0" smtClean="0"/>
              <a:t> NUPW Barbados)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470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 smtClean="0"/>
              <a:t>Priorities, future plans</a:t>
            </a:r>
            <a:endParaRPr lang="en-GB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Establish sub-regional steering group of key affiliates from the following countries to take lead on tax justice and related issues </a:t>
            </a:r>
          </a:p>
          <a:p>
            <a:pPr lvl="1"/>
            <a:r>
              <a:rPr lang="en-US" dirty="0" smtClean="0"/>
              <a:t>Jamaica</a:t>
            </a:r>
          </a:p>
          <a:p>
            <a:pPr lvl="1"/>
            <a:r>
              <a:rPr lang="en-US" dirty="0" smtClean="0"/>
              <a:t>Barbados</a:t>
            </a:r>
          </a:p>
          <a:p>
            <a:pPr lvl="1"/>
            <a:r>
              <a:rPr lang="en-US" dirty="0" smtClean="0"/>
              <a:t>Trinidad &amp; Tobago</a:t>
            </a:r>
          </a:p>
          <a:p>
            <a:pPr lvl="1"/>
            <a:r>
              <a:rPr lang="en-US" dirty="0" smtClean="0"/>
              <a:t>affiliates in countries of the OECS* </a:t>
            </a:r>
            <a:r>
              <a:rPr lang="en-US" sz="2400" dirty="0" smtClean="0"/>
              <a:t>(through the CPSA)</a:t>
            </a:r>
          </a:p>
          <a:p>
            <a:pPr lvl="1"/>
            <a:r>
              <a:rPr lang="en-US" sz="2400" dirty="0" smtClean="0"/>
              <a:t>ABVO Curaçao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2200" dirty="0" smtClean="0"/>
              <a:t>* Organisation of East </a:t>
            </a:r>
            <a:r>
              <a:rPr lang="en-US" sz="2200" dirty="0"/>
              <a:t>C</a:t>
            </a:r>
            <a:r>
              <a:rPr lang="en-US" sz="2200" dirty="0" smtClean="0"/>
              <a:t>aribbean States</a:t>
            </a:r>
            <a:endParaRPr lang="en-GB" sz="2200" dirty="0"/>
          </a:p>
        </p:txBody>
      </p:sp>
    </p:spTree>
    <p:extLst>
      <p:ext uri="{BB962C8B-B14F-4D97-AF65-F5344CB8AC3E}">
        <p14:creationId xmlns="" xmlns:p14="http://schemas.microsoft.com/office/powerpoint/2010/main" val="17789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57426" y="762000"/>
            <a:ext cx="5257974" cy="5440363"/>
          </a:xfrm>
        </p:spPr>
        <p:txBody>
          <a:bodyPr>
            <a:normAutofit/>
          </a:bodyPr>
          <a:lstStyle/>
          <a:p>
            <a:r>
              <a:rPr lang="en-US" dirty="0" smtClean="0"/>
              <a:t>These are specialist issues requiring specific technical assistance</a:t>
            </a:r>
          </a:p>
          <a:p>
            <a:r>
              <a:rPr lang="en-US" dirty="0" smtClean="0"/>
              <a:t>Some technical assistance is available within the sub-region </a:t>
            </a:r>
          </a:p>
          <a:p>
            <a:r>
              <a:rPr lang="en-US" dirty="0" smtClean="0"/>
              <a:t>What additional support and technical assistance can PSI offer affiliates?</a:t>
            </a:r>
          </a:p>
          <a:p>
            <a:endParaRPr lang="en-US" dirty="0" smtClean="0"/>
          </a:p>
        </p:txBody>
      </p:sp>
      <p:sp>
        <p:nvSpPr>
          <p:cNvPr id="3" name="AutoShape 2" descr="data:image/jpeg;base64,/9j/4AAQSkZJRgABAQAAAQABAAD/2wCEAAkGBxQTEhUUExQWFhUVGBgVGBcYFRQVFRcXFBQWFxQXFRcYHiggGBwlHBQUIjEhJSkrLi4uFx8zODMsNygtLisBCgoKDg0OGxAQGy8kICQsLCwsLCwsLCwsLCwsLCwsLCwsLCwsLCwsLCwsLCwsLCwsLCwsLCwsLCwsLCwsLCwsLP/AABEIALkBEAMBEQACEQEDEQH/xAAbAAABBQEBAAAAAAAAAAAAAAADAAIEBQYHAf/EAEgQAAEDAgIECwUFBQYGAwAAAAEAAgMEEQUhBhIxUQcTIjJBYXGBkaGxM0JyssEUNFJzgiNDYqLRFVNjg5LhJDWzwsPwFiWT/8QAGgEAAgMBAQAAAAAAAAAAAAAAAwQAAQIFBv/EADoRAAICAQIDBQYFAgYCAwAAAAABAgMRBDEFEiEyQVFxgRMiM5Gx0RRCYaHBBjQVI1Lh8PE1ciRikv/aAAwDAQACEQMRAD8A7OkAoGdK6jOUEgeMhuswoyk2yOeAwCbSSWEDYJ02exLy1GG1g2oAwLlLpOcjeyDPiBTc6FJ5BqWBskYAWLaoxjlFxk8jYXWuh0S5clyR4ZCVl2zky+VI9bKQrjdKL6kcUyQCnU01kEN4wb1j2sPEvlY4Im5QOSdrec4DtICHO2uHakl6lqLeyAxVUchIa65Avlf1QI3UaiXLB5a8DbjOCy0SWiyZjFRWEDbyerRCOHG6RU584XCwSE8CPHFZk0llkQKOPvCWrqTec5QSUgwCaSS2Bg5zkg3yxE1BdQIaSllGcgmUg8TLJuqvkQOTyel4BVucIvDKw2R5HXKTtkpSygkVhBXMJA9EeVcpQWPkZTSY3iSsfh5YyXzo8hdn2rNEmpY8S5LoPfNuRp3pPCMqB42feFmOo8URwDAplNNZRgSshHLzf6JJ2T5wuFgj48HcQ8sJa5vLBBseTt8romr5vYtxeGuvyKrxzLJnaLSqRuUgDxv5rv6Fcuridke2s/sw8qIvYuaHGIZCOWGnc7knx2HxR6LqrJLL+fQxKEkti4aB0LqRilsAbGzGwWLpYiXFdQGZ3lJ+/L9QnRBo2W2pqqvkWZA5POwx9XG3a5t/H0Q56zTVvrNZ/wCeBpVzfcQajE2Xyue7+q5uo4nQ5Zjl+n3DQoljqR5cYNrBviUrPizcVGMfmwi0/XLZEkxKQ9IHYP6pWWvufel6BFVEjSVLzte7sufRBlqLZdHJ/M0oRXcBfGQLkEA9JBzWXXJLmkn18UWmn0LfRs21z2D1K7HCJKHM3+iFtSs4RoAV6BNNZQmJWQShBKEGStuEK2DnHCLi8M8iZZZprcM5Lk8hEcyBlfna10rbYs4xk3GPQIwZZI8ElHoZe45bKI8gN0jZGTnsFTWAjYbI8KEnl9TDkEJRm8LJkjmYpN6iTQTkQoW5qqINyz4FyfQIYgmHRHOTHMxkzQEK+EY4wai2xMcQFK5uMHgjXUOmwYrKsLcg2RgIIOwgg9hFlGsrDIcymiLXOadrSW+BsvJTjyycX3HSTysjFkhMosTli5jyBuObfAo9Wptq7MvTuMyhGW6NJQ42+Vly1oINsr7hna+W1XqOLXdI8q/f7mY6ePiPdWP/ABEdmSSfENS1hTx5dAnsoeBHe8naSe8lLSsnN4k2/Vs2klsKOme7mtJG+2Xii1aW61ZhBteXT57FSsjHdgCgmifJhVoeMLvdDrW326e9dqXCuTR/iXLuTxjxwLLUZs5MErCcOjdGHvFzne5NsiehP8L4dprNOrrFl9e/p0fgCvump8sQn9pU0fNaD8LPqUf/ABHh1Hw4/wD5j/PQz7G6e7+bKrGcTEwaA0jVJOds79i5PE+Ix1aioxax4jFFLrzlkvA47RX3uPgAAj6CvGn5/Fsxc/fx+haROsCulVNxgwElljdcneh885d5eEhzJd6JC9p4kU4+AclNtpdWDG8YN6wrYeJfKxyIUJQgx0YKFKqMnllqTQ9FKPHbMlmeeV4LW4GEm6VolLmNySwHTgMbIckOxrlw3guO4OOPsKFVUt31RqUgyYSwYA1B2JfUS2RuCGBhKAq5yNNpB2NsE7CHIsA28gC8lJOc5MJhI9ZKRtW4XST6kcUSLpzKxkEYDSRrRUSapBvYm3QSMx4+q83ruX28nFj1WeRZKxKBBKENJoxEHANOQLj8oVUaeN+qjXN4T/3KnNxg2jTQ0MN7Czj23XpaOF8PUuWOJNeLyJSvuxl9Bs1dFES0NzG5oHmqu4jotFN1xh1Xgkv3JGmyxZb/AHPcLdeJx3l58VrhU+fSSl4ubJesWJeRQR0j3bGOPcfUrydWj1Fi9yDfp9x+VkFuy9rmEUtjtDGg9osvWauEq+F8kt1GKf7CFbTvyvFiwVt6cDfrDxJWuDx5tCo+PN9WVqHi3PkRhgsLOe897g0JZcG0dXxZ/Npf7hPxNkuyioxhsQeBFa1s7EnO56T3LjcSjpo2pafGMdceORmlzcffLTBs4gBna9+ok3T+gXPSlHu/YDb0l1LWNlguxXDkWBaTyxawCnPCLxsTDZHebnJJWNSk2gq6IJIwo9tc3gzFoa6IgIcqJRWS1JDoHdC3p5vPKyprvPXTblqWoS2RSgJs29XHUJ7kcAqYMCUIJQglCA5WXQbq3PGDUZYPYmWCuqDgsMknkeimQD5BfYk52xcuqCKLwHATaSSwgbErINLgENzhF4Lw2AkdcpO2SlJtBY9EVukOJ8SwAHluGQ3D8RQtba64RWeuNv5NVR5mYkm+1cQaPFCCUIX2C+y/UfQJPUdo3E0GBc93w/Vdr+nPjz/9f5FdZ2F5kTFvav7R8oSPFv72zzX0QXT/AA0WuCG0N9xcvScDeNFn9ZCeqWbPkRJcfPus8T9AkbP6jb+HX839vuFWjXeyXiEmtTFx2lrT42XQ11rt4Y7Hu4p/PAGpct2P1G4QP+Hy/j9SpwlN8PWP/t9WXf8AG+RRx4PM73LdZIH+689XwjVz/Jjza/7HHqK13jMQwx0TQXEZm1hfddTV8Os0sFKbXV46ErujY2kRqSrdG7Wb3joI3FL6fUTonzw/7NzgprDNZQ1jZW6ze8dIO4r1mn1EL4c0fX9Dnzg4PDPHAk9qXlFyn17zSaSCsismIUKLyzDnke82CLOXLFspLLAOlJCUle5LGDajhnsLVdEMvL2JJj+JCKtPHOTPOwczbFAugovobi8jg+zQtqxxrWCsZYPWPWhc031yzWEEik6Cj1XNvlkYlEKXWR5SUdzGMngkG9ZVsHsy+VjkQoShBhjF7oTpjnJrmY9FMjJdmSHa2odC47gXg3StibmEWw6SMtaSBrOAJDchc9AuUX2PKs7vwM82Tn+JmQyOMwIeT0i3YB1Bee1Dsdjdqw2Ow5ce6REE0JQglCF/gvsv1H6JO/tm4l/gXPd8P1Xa/pz48/8A1/kV1nYXmRMW9q/tHyhI8W/vbPNfRBdP8NFpg/sD2uXouC/2D85Cmp+L8jNleNWx0S4qcQjNOGA3dqtFrHaLXz7l6W7iGnfD1QpZlyxWz3WO8ShTP2vNjplgaLGRHGGalyL53sMzdB0fGFpqFUoZaz34XV+puzTc8+bI2XSCQ7A0dxKuzj+ol2Ul+5FpILcrayufJbXde2wWA9FzdRrbtRhWyzjy/gPCqMOygcdI93NY49xWYae6fZi/kW5xW7J9Dh9RG7WaA3fcjMbiBddDT6TWUvniseb3+oGdlclhmgp3E/8At12tPOTfUUmkhtRXRM58jG9rmhNpNlRhKWyKms0rpWi3G6x/ha53nayqdEprAxDS2+BUTadRjmQud8Tg0eV1mvR47QwtFJ7ywV1Rp1UOyjZGy+QyLz1bcvJNKqKNrQ1rtNs3ryRYE5gC52XNs1zL5+9hHOikIMJQ1XOTLbSJDW2Fk7GKSwDbG8YFj2sEsF8rAM2hJw6zQR7BJIzdGsqm5Z3MqSwNfHZYnS4rJalkfC/LPoRaLOjT7jMl1PDP1KnqPBEUBzJbrcL1Lo+hTgERzIlCAIXG6UolJywEklgDjVeYIXzBuvqAOLb2OrcaxB6hn3J2Ky8FVw55KPiU9JpZR1LdVzgwn3ZQB4Hm+axfp3KDT+4d6e2t5Sz5DqnRaN41o3at9nvMP1C5UuGRksxePoV7drdFDXYLNFm5l2/ibyh39I71z7tHdVusrxXUNG2MiuSpsv8ABfZd5SV/bNrYs6WqMZJba5Fs0fRa2zSScq0stY6mLK1YsMDUSlzi47Sg33yusdk93/0ahFRWENbrHIaxG4Xt4K4e1kuWOWvBZx8i3yrqwjcOkPuEdtgmYcO1UvyY8+gN3QXeF/sZ+0lo8Smv8HuSzJpfuY/ER7gkeFMHPeQO5o80xp+FVyfvyfoZlfL8qI8tXRR7XsJ+IvPg1Ow4bUn7tefPJpQvl/zAF2l9MzmRuPwta0eJzXRq03L+VLyL/BWy3ZBqdPHe5CB8TifIAJlVeLCR4eu+RV1Ol9U7Y9rPhYPU3K0q4ho6Opd2SEH1dRsM0nZrlvlktKKWyCNU174Q52jNWBfiH+RPgDdawV+Kp25iqnhcw6r2lpHQ4EHwKgZSUllAyoQn6PU/GVULd7wT2N5R8mrM3iLYK+XLXJ/odZ1gTmFyOeM5dUcbDSDpwGeOVSzjoREdjLlIQrcngK3gMyOybrqUDDlk9kdYK7Z8sclRWWAfJdKzuc1gIo4Hwsyz6USmvMXzd5mTHCEIioimVzMDI2xStsVGWEEi8oI+Q2HZtRp2yUVjw3MqKyDuduaDme/U1hEpdACBrKcSRvjOx7XMP6gR9VaeHkuMuVpo4RLGWuLTtaS09rTY+ieO8nnqTMNxieA/spXNH4b3Ye1pyWXFPcxOqE+0jW4XwjOGVREHfxR5Hva428whOnwFJ6FfkfzLuKsoaw8lzWvPWI5PA5O81ytRo4yl78MfqgLhbUv+YLKjwIRt1dckXJ2AHNIS4JGUsubx5FfinjYdLHTx8+Ro+J7R5BMV8F08e5y839sEVl0+yvkivkxylZ03+FhPmVurhiW0Eg/sL5f9kZ+mTG8yJx+Itb5C66NWkUOuTX4GT7UiBUaZznmtjZ3Fx8SbeSOqkEjoK1u2ysqcfqX7ZnW3N5I/lstezj4B46aqO0SvJc8gXc4k2FyXEk7BmtJJbBekV4FvT6JVTv3Yb8TgPS5WsC0tbSu/PkVeJ0LoZHRvILm2va5GYByuBvVB67FZFSRFa0kgAEk5ADMknYAFDTeNzfaO6GNaA+oGs/aI/db8X4j5dq0kcjUa5v3a+i8TXMaGiwAAHQLABWc9tt9T0G6hRBxjCIqlhZI3scOc072n6KBarpVPMTkWKULoJXxP2tNr9BG0EdoWTv12KyKku8u+D6n1qou/Axx73WaPUoVr90W1ssV48WdHEQBuko0xTyctyY9FMg5ybIF7ko9DUMCgJtmpRKTXUk0giOZBTZ9KXuw8LODcR0cdtq1XUkuu5TkPRjJHldmkbZPneAsV0E2IlSNMpPqRySDkZJ1pYw9gQx0osgyuhy9DSi8j3PARJTjHdlJNnjXgqRsjLZkcWjj+m9HxVbKBseeNH+Zmf5tZPVvMTr6aXNUvkUSIMCUIJQhf4dWSGIB0jyASAC9xAG6xKG0smoQjvhfItqbAKiSxbE6xzubNGfTmrwwc9VTHo5FjBoVOec6NveXHyH1V8ovLiNS2TZZQaCs9+Vx+EBvrdTlF5cTl+WJNGhtNbY/t1zdXgD/iF36fIzuk2i3EN42Nxcwc4G2s2+w3G0Kmh7S632r5ZLqUOF+2i/MZ8wVDdvw5eTOxFbPMnKtMvvkva35GrLO/o/gRLvg/wYG9Q8bCWxg9XOd9B3qJCvEL8f5a9TVY3iraaIyOz6Gt6XOOwD/3oWjn00u2fKjl2K45POSXvNuhjSWsHYOnvWTu1aeute6iPh+JSwPD43kEdFzqu6nDpChqyqNixJHR/wD5nShjXOedYtBLWtc4gkZg9GSvJxvwVuWkjDaX4tFUzNkiDhZuqdYAXIJscjuKpnT0tMqocsi74OY9Vs0lucWsH6QSfmCR1dzg0kA1vVpG1ZLdCruUunec9xwPRjIlCCUIJQgGSI3StlMnLKNqSwFATMVhYMMTjYKpS5VkiWQTCCdiWg4zl1QR5SDJsGNk2IdueV4LjuAZHdK11OX6BHLA4xG/1WnRNy/krmWBr2WWLK3Blp5MJwn0vsZviiPdym+rl0tHZzR6jujeMx9TCJweEoQShC4wz2feVh7hIbHZsO9jH8DPlC2eat7cvNkXFscipyBIXXcLgBpOQy7FTYSnTWXZcSjqNOmDmQuPxODfQFVzDceGS/NItdHdIG1WsNXUc2xIvcEHpBVp5FtTpXTjrlMlY8Aaaa+zi3eijB6f4sfNHLcL9tF+Yz5gsnoLvhy8mdiK2eZOVaYj/jJe1vyNWWd/R/AidKwulEUMcY91oHfbM+N1o4ls+ebl4swvCNVl07I+hjda38Tz/QDxWWdTh0MQcvH+DIqjoF7TaH1b/wB2Gje5zR5C5V4FZa2ld+S0p+D2Q8+ZjfhaXetleBeXEY/liVel2j7KTig17nl+vckAc3UtYD4iqYfS6h3c2VjGCToDigZKYH82Xm9TwNnePMBL3VRl1aMaytuPOu76G7cLFcmXSXQQXVBJXnsRrrJZxsZikDuRvQszj16mujDxPumqrOdddwclg9c8BblZGO7KSbE14KkbIy2ZGmhy2UIhU0msMg1sYCxCqMXlFuTY5EKAzkpbUSksY2NwSHxE2zRKW3HqVLc8lksqtscMYJGOQL33Ss7HN9QiWCl04oeMoZN8dpR+k8r+UlP6WPJjITTzxav16HJF0DrCUIJQhcYb7PvKw9wkNjs2G+xj+BnyhbR5q3ty82Y7hD9pF8DvmCzI6nDOxLzMpHGXGzQXHcASfJZOi2kss3mhOCvhD5JBqueA0NO0NGdzuuejqW0jj6/URsajHqkC04xtrWGnYbvdz7e63bY9Z9FGy9Bp25e0lstjF4X7aL8xnzBZOpb8OXkzsRWzzJzDSUf/AGJ/Mj/7Fl7nd039t6P+Tpy0cI5dp0D9sk6wy3ZqD/dZZ3dD8BepQN2jtHqqG3sdVqNK6Rm2YE7mhzvQWWsnAjo7pflLDCsRZURiRl9UkgawsTqm17KwVtTrlysxvCjtp+yX/wAapnQ4btL0/kwzXEEEGxBuDuI2FZOm+p1fRyuFRC2Tp2OG5w2/171y/wAM4z67HGvj7OTiW7jvRpNJZYugckgIQLbYuOEajF5GwDasUJtvBchcSVFp5Z6k50Me2xQ5wcGaTyGEmVymlclBNg+XqM487kL8Q/A1yBI5Lo1dqmZccD0UyJQglCAZACdqVsSnLowi6II1gCPCCitjDeSo0vxFsFLI42JeDG0Hpc8EeQue5GrjmQXTwc7EvU4yE4doShBKELnDfZjtKw9wkNjsuG+xj+BnyhbR5q3ty82KooY3uDnsa4jIFwBsO9QqNs4rEXgT54oxm5jB2taoRRnPubHU1ZHJfi3tfbbquBt22UJKuUO0sFdjej8U7TyQ2ToeBY3/AIrbQqaDUaqdT3yvA5vQMLaiNpyIlaCOsPAKydyxp1trw/g7AVs80cs0ufatkI6Cw+DWlZe539Is0JeZ02lmD2NeNjmhw7xdaOFKLjJp9xjeETCnHVqGi4A1H26Bfku7MyPBUzpcPuSzW/QwhWTqErC8NkqJAyMXPSfdaN7j0Kwdtsa480jr+G0TYYmRN2MaBffvJ7TcrR56ybnJyfeYvhR20/ZL/wCNUzo8N2l6fyYQqjpmj0GxfiZ9Rx5Etm9Qf7h+neEOyOVkU1lXPDK3R0uYZJC9NxwjlR3BRxXQK6eZZZpywHa2ybjFRWEYbyMlksUK21xeEXGOQLnXKWlJzYRLAYR5ZppUrlSYPm6noiFlFTBLDJzMBHtCUreJrAR7DpHm6JZZJvGxmKQ25CxmcGa6MkRvuE5XPnWQUlgEITdAVD5v0N8/QOmwZy3hGxbjagRNPIhyPXIed4Cw8U1VHCydTR18sOZ9/wBDJIo4JQglCFzh3sx3+qw9wsdjsuG+xj+BnyhbR5m3ty82ZLT+oe18Qa9wBa4kBxAPKG2yzI6XDYRcZNrvMc432rJ1C20Rkc2ri1feJaetpBvfwv3K1uK61J0yydQWzz5y2qI+3m2zjx84WO89BH+26/6f4OplbPPnKtMvvkva35GrLO/o/gRL/QTHhqinkNiPZk7CD7l9+5WmKa7TvPtI+v3NqRvVnLKp+jdKTcwMv1Cw8BkqwHWquSxzMnRxRwsOqGRsGZsA1ot0lWCblN9erM/QaXRyVL2azWwtYbPcQ3WcHC5ueixy7FWRuejlGpPGXnYz3CHicUxh4qRr9TjNbVNwNbUtn3FRjegqnBS5ljOP5MeVQ+eKEOo6MYwaiBpJ5bLMf1kDJ3ePO65WqUoz/TuORdUq5fozQM2Zo0M8qyKvc9WigD2gnalJxU5dGETwuoGpxOni580TO17QfC907Xp5Psx/YWnqK4dqSXqVFXpzRs2SF53MaT5mw80zHQ3S7seYrPienj358ihqeEVn7uF5+Jwb5C6zDgtj7c/l/wAQCfHILsQfr/xlTUcIFSeY2Nn6S4+JNvJN1cIpg8ttidnGb5dIpIudAMdnqJ5OOkLmtjuBZoAJe3MADdfxQ+IVVU1ppd4zwzUXX2S53nobiZ4OxcS6yMlhHdimh1ONq1p10bKmEBujqSlsYawQMfxMU9PJKdrRZo3vOTB4okY8zwEqr55qJxKR5cS4m5cSSd5JuT4lOnbSx0GqFiUIJQhdYf7Md/qVh7hY7HZMN9jH8DPlC2jzNvbl5szGmuGyzSR8Wwus0gkbBd3SSss6GguhXCXM8dSpg0NqXbdRna658GgqsDEuIUrbLNPo9oy2mOuXa8lrXtZrQduqN/WtJHP1OslcuVLCJuPYq2niLzzjkxvSXdHcOlRgtPS7Z8q27zmGHOJnjJzJkaSesvF1k71qxW0vB/Q7A5wG3LtyWzzSOU6XPDquUggi7cwbjmDpCwz0GkTVMUymUGS+w/S+piAbrCQD8YJP+oEFXkTs0VU3nbyJsmn89so4gd/LPldTIJcOr72yixbHp6jKR51fwjks8Bt71BqrT119lFdHC53Na53Y0u9FlyS3YVtLcsqbRqqk5sLh8Vm+pWVbB7MDLU1R3ZYM0ImAvLLDGOtxP0A81PaZ2WRefEKo/wDMHjsGoI/a1usRtEYB9A5FjVfLaHzOfbx2mHevr9A9DpJQUhd9nZM8uFiSbA22c4/TpRPwF0+00jl6jj9c+nV+mAdXwkyH2cDB1vc53kLI0eGR/NL5HOs41L8kfmU9XpxWP/eBnwMA8zco8dBQu7PmKz4pqJd+PJFNUYnM/nyyO7XuI8Lo0NPVDsxS9EKy1N0+1Jv1YyhoZJnhkTC95zsNthtKJKSisszXVOx8sVlkzGNHqima10zNUPNhmDmOg22FYhbGbxELdpbaUnNbkCggD5Y2E2D3taSNoDnAG3itSeE2CrjzTUX3tGy040Tgo6Zj4y8vMgaS5wORY8nIADaAlqLpWSwzp67R10VJxznP8M84LWXknO5rB4uP9Fz+NJuEMeLGOB9qfodHZFvXFhRlZZ6BywGATSSSwgeSLsKQ61yDbop9MMG+1sYxsuo5p1wy1w64sC7pFs8+sp9ahV9WtzentVcn0ObYpo9UQXL4yWj328pveRmO+yar1FdmzOlC6E9mVYKMFEoQShC6w/2Q7/UrD3Cx2OyYb7GP4GfKFtHmbe3LzY+eqYznva3tcB6qGYwlLZZKyo0opWfvQ7qaHO8wLKsoYjorpfl+ZT1+nLQLQxkne/ID9IzPkq5hqvhr/O/kY/EK6SZ+vI4uPkBuA6AqOlXXGuPLFEZriCCDYjMHpBGwqG2s9GOmqHvPKc5563FyhSjGOywHp8GnfzYXn9JA8TZZcku8HK+uO8kWVPobUu2hjPicCfBt1l2RAy1tS26jn6NxR+2q429QtfzP0Q1bbN4rrbFbOLUwXVpebBF2GR7XySnq1reQA80aOl10+5RXp/uc23+oqY7S+S+55JpRRs9jRAne8j+jimnwuc+3PHkcuz+o5PspvzePoRqjTuc5RsijHU0k+Zt5Iq4Pp/zZYhPjeolthfuVVRpJVP2zv7GnUH8tk1XodPX2YL6/UTs4hqbO1N/T6FaXPkPvPd3uKYwo7dBbM5vrlsl0+CVD5GxiJwe8FzWuGoSBtPKtksu2CWchY6a2UlFR6sfjeAzUuoJg0F4JADtbZa97ZdKqu2NmeUvUaWyjHP3k7RPRR9YS4nUhabF9rkn8LB0nr6EO69V9O8Po9DLUPL6R8TeDBMMpbMkEOt/iuDnHuOzwSftLp9Vn0Ox+H0dPSWPUbjGhNLUR60DWxvIuxzOY7dcDIjrCkNROL97qS7h9NscwWH3Y2MhwdQuZiOo4Wc1sjSNxbYFM6l5ryjm8Ni46nlfdk6djGHMqInwv2OHe0+64dhXPhJwfMjvXVRtg4SOLx4e+nrY4pBZzJmDqI122I6iLFdRyUq214HmFVKq9Ql3NfU6BwtfdI/zh/wBORJ6TtvyOxxb4K8/4ZS8FjT+3I/wx8yS4zJ5gl+v8E4Gu2/L+TpCTOyJQhFzJXO6zl5htkUWnmBmen14rieC72FpIcQBy2gjeB4gLr6WUYTw9n0ZztZU7IZjuuqOfYRwgVUWUlpm/xcl/+sD1BTd3DaZ9n3X+n2ObTxO6Ha95F5HieGVvtQaeU9PNz+Icg/qASi02ppf+qP8Az1Ozp+MQeFnH6P7kXENB5mjWgc2dpzFrNdbxs7uKxXrIyfLJYZ2oauEl16fQzVRC5ji17S1w2hwIPgU2mnsMpprKLfD/AGbe/wBSsvcNHYspcTmcADK+wFgNYgWGwWChhU1p5UUBho5H8xjndYaT5rOUXKyMd3gsYNGKl37vV63OaPK9/JZdkQEtZSu8mt0OcBeWaOMd59SFFPPZWRefE6493zeAb6DD4vaVRedzc/JgPqjRo1E9ofP/AHObd/UFUPzL6/QG7GsNj5lO6Q73Xt/OfojR4ffLtNI5tv8AUse5t+SwR36clvsaeOPvv6AK48GXNzTsb8un3OdZ/UFktofN5+xAqtNKx/7wMG5rWjzIJ809Hh9Ee7PmIT4rqZfmx5Ip6vEppPaSvd2uJHhsTEaq4dlJClmots7Um/UiIgIt8F0aqKrONnI2a7jqt7uk9yDZfCvdjen0Vt/WK6eLL2Tg3qALiSMndyh52QFrYZ2HXwe3HSSImiejLZamWGpa5pibctBtnrAbd1j0LV97jBSh3g9FolO2ULVjCNxQaOYe12qyONzwL2L+MdYdNiTbaElK65rLZ2a9HpYvEUm/mOxjSKmoSGFpDi3WDWMAyuQM8h0FVXTO3qXfq6dM+Vr5Iz+D4+2sxOJ7WFgbE9vKIJO03y2bUedTrpafiJUapajVppYwmC4VIi+alaNrg5o7XOaB6q9G8RkzPFo804Jd+f4NBjtQMPw+0WTmhsbPidtcd55xQK17W3qO6iX4XTe55I47I8uJc4kkm5JNyTvJXUxg8w228s6RwTVriyaEm7WFr29WvrBwH+kFIayKymd3hFjcZQfd/IWmhDcdfb3oi49pY2/ost50/qEjFLXvHgE0px40mIQuPs3xBsg6uMdZw6xt8VVVXtK2u/Jeq1PsNRF9zXX5k/SnARUmCoisXxvjdce/HrtJ8BmO9Yqs5MxfeG1WnVvLZHdNeqyQeFr7pH+cP+nIt6TtvyA8W+CvP+GZvg2xyOGR0UnJ44t1X9GsMg07r32qa+mU4qUe4W4VqY1ycJd/edSXGPRCUIeAWWVFR2Jk8lNgs2vEGXFdTien2B/ZqkuaP2c13t3BxPLb3HPsIXX4fqPa1Ye66fY8/wAQ0/srcrZ9TMp455PwrGZ6Y3hlczqBu09rTkVidUJ9pBq77K+yzWQaftmaGV1O2QfjYBft1Ts7iFzruHyzzVSwzq6bi8odteq+xa09bhbWAs13bSGkSG2ezMgLMdDrbI9y+Q7Z/UdUOnN8keO0ugZ7GmHa7VHoD6oseCWy+JZ8s/7HNt/qXPZi35v/ALI02nNSeYGM/TrHzNvJOU8Gor6ttnOt47qJ9lJfuVdVpHVP507+46vy2TsNJTHaK+ojPiGpnvN/T6FXLIXG7iSd5JJ80wkl0Qq5OTy2NKhRZ4FgMtWXCLV5FtYuNgNa9u3YUG26NfaG9LpLNQ2odwU4AW1jaWRwuXNaXNzA1wDlftWfbZq9ojf4Nx1Cok/DY3MOgVIwXkc93xPDB5W9Ui9ZY9jtx4Tp4L3svzYTXwun/uLj/Nd9Ss//ACJ+P0NZ0NP+n6mZxeaHEK+BkRPFkBjuTq5NLnOsOwJmtSpqbluc++VWr1MIw2NLptjT6KKJlO0N1rgO1btYGgZAbLm/TuKW09Stk3I6HENTLTQjGtb/ALGa0d08kY932pzpGFptZrdYOuLWtbLambdJFr3OjOfpeKTjJ+2eUVGl2OMqphJG1zBqBhuRd1iSCbdvki0VOuOGK63VRvs5orHTBacFf3p/5R+ZqFrewvMa4P8AGfkLhU+9M/KHzOVaPsPzJxj4q8iHwbffm/A/5VvV/DB8K/uF5M0unbgK2gJ2B4v/APoxLab4cx/iDSvqz4/yibwn07nUdwL6kjXHszbfxIWNI8WBuKwcqMruZyMrpnmjqXBdhbo4ZJni3Gkat8uQy/K7CSfBc7VzzJRXceh4VS4Vub7/AKIrdHMQE+MySDmlsgb8LQGg99r963bHloSBaa32utlJbdSLwtfeYvyv+9y1o+ywfF/iR8iw4MtIrj7JIcxcxE9IzLmd20d6xqqvzr1DcM1WV7KXp9iXwsSD7LGLi/HA2uL21H9CxpO0/IJxZr2SX6/wzlS6BwDpOgWl2uBTzu5QyjefeA2Mcfxbj09u3j67TKH+ZHbv+56Dhuu5/wDKsfXufj+nmb0Lmp52OyJWQFK/otdL3WJe7jJuKKbSzAxV0r4wOWOXGdz2g2F9xzHemdHYq2pLZ7iusp9rBx7+44U5pBIIIINiDkQRtBXoDzDWOjPFChKELeg9mO/1Kep7COff8Rl/gWjk1Uf2YAYMi91w3sG89ixdqIVbhtLobdR2dvFmti4OGW5U779TWgeBST18u5HYjwSGOsnkzWk2iklJy768RNtYCxB6A4dHamqNTG3pszm6zh09P728fH7mm4MaZhgkcWNLhJYOLQSBqNNgSlNdJqSWe46fBoRdUm11z/CMTpL97qPzZPnKep+HHyRxdZ/cT839TV8FPOqOyP1ek9ftH1OrwTefp/IDFP8AnbPji+Rq1D+1fqZu/wDIrzX0NJp1g0tVHGyIAkP1jc2AGqR9UrpbY1ybkdHiOmnfBRh4mbpODaU+0mY3qaHOPibJmWuj3I59fBZvtyXp1KKpH9n13IJfxLhty1g5g1hlsycUdf51XXvEpf8AxNT7vXl+x0Ol00o5G3dJqb2vabj1BXOlpbYvY78OI6eay3jzJdHilHUHUY6J5Pu6ouR02BGazKuyHV5Cwv09r5YtMwXCNgUdPIySJoa2S92jYHNtm0dAIOzqTultc01LuOLxTSwqkpQ6JjuCz70/8o/M1TWdheZfB/jPyFwqfemflD5nKtH2H5k4x8VeRD4Nvvzfgf8AKtav4YPhX9wvJlvwsm0lORtDX/M1C0W0hrjDxKHr/Be6M6WQVMQjmcxsttV7X2DX5WJbfI33INtEoSzHYc0uuruhyzeH357xz9H8MhPGOEQ6eVJdvc0mx7FXtbpdFkt6XR1vmePVme0x05a9hgpb6pGq6S1rt/DGOgdaPTpsPmmJa3iKlH2dXq/sZLR3GDSTca1ocQ1zQCSByrZ5diYtr544OdptQ6J86WT3SPHpKyQPkDWlo1QGggWuTncm5zUrqVawi9RqZXy5pFW1xBuCQRsINj4rbAJtdUeOcTmTc9eahMt7jSoQNT0kjz+zY9x6NVrj4WCxKcIr3mvUJCuyXZT9DruhlbUPj1amJ7HNGT3C2uN5G0O35Zrzd0aYW/5Mk0+5dz+x6vR2XTr/AM6LTXf4/wC5o1kaGvjBQ51RnuWpNDmhbiklhFZOF6fSQurpjDsvZ+zVMg55bbov53Xb0ykq1zHm9a4O58v/ABmfRxQShDSaMUBnfFEPfdYncLkuPhdNKahVzCsaXdqFBd51DSfFm0FOyOFoDjyWC2TQ3nOI6Tn4lc6ip3zcpep6DW6laOlRrXXu+5z0aRVQfr8fJe9+cdXs1dluqy6fsK8Y5UeeWt1Clzc7z5/xsdQp5RW0V3AftYyCNzhcG3Y4XXIknTb07mephJarTZfev3/7KfgvFqeX80/IxG13bXkJ8FWKpL9f4Rg9JvvdR+bJ85XQp+HHyRwtZ/cT839TV8FPOqOyP1ek9ftH1OrwTefp/IDFP+ds+OL5GrUP7V+pm7/yK819DS6dY1LSxMdFq3c/VNxfLVJy8Erpao2SakdHiOpnRBOHeznVXpTVybZ3i/Qw6ny2XRjp649xwJ67UT3k/Tp9A+ilEyarayqDiJGuLS4uBc4ZjM5nIFZvm415h3BNFVGy9K7PXx8TSaV6DFxY6kYwACzmXsSb5OBO3/ZLUarGVNnR1vDOZp0pfqj3RDQqSGZs87mjUuWsabm5FruOwDMqr9VGUeWJNDw2dU1ZY9u4o+ETG2zztZGbsiBFxsLyeVbeBYDxRtLU4Ry+8U4pqVbYox2X1BcH+JxU873zP1W8WRexNzrNyAHYr1UJTilEzwy6FVjlN46AtO8YiqZ2viJLQwNuQW5gk5X7VemrlCOJFcR1ELrFKG2CrwTFn0soljDS4Aga1yOULdBCJZWpxwxbT3yonzx3H47j01W5rpi3kghoa3VAvt9FVdUa17prUaqy9pz7irKILnhVFnrGEmwBJ6hf0VNpbmoxcuiRZUujlVJzYJLby0tHi6yDLU1R3khmGivntB/Qt6bg9q3c7i2fE+58GgpeXEKltljcOE3vfCLSm4Nv7yY/oZ9SUlPi084jD5v7DkOCxx70/ki6pNAKNnOD5D/E/wCjQFiWvufel5IZhwrTx3Tfmy3gwGliF2U8QI2HUaT4m5S1upt5W3JjVekpi+kV8iTr5WFgOoWXOlfKSwxtQS2CQN6UTTweeZkm+49fNuWp34eIlKB42fesx1Hii3Az2n2kX2Wm5B/ay3azeBblP7r+JC6Wlq9rLPcc/W6j2MMLd7HEl2TzolChKEOhcFDQagX6Inkdus0ehK1qf7deYXhiT1b8vsT+FC/HxbuLy/1G/wBFeg7D8ycbz7WPkZeiwyWVr3RsLhGLut0X9TtyG5NzsjFpSe5y6tPZam4LONzqGj4+z4a1z8tWN8hv/EXOA8wuRd/mX9PHB6jSL2GjTl3Jv+St4LpbwzDp4zWP6mj+hRdcveXkL8FlmuS/UzulGjdR9qlLInPbI8va5ouOUb2O62aZovh7NZexz9bobnfJxjlN5NZoPgbqSKR81mufYkXHIawHadl8yUnqrlbJKPcdXhulemrcrOjf7JGOo68T4qyUbHTC3wjJvkAnJQ5NO4/ocmu1W65TXezpON01NIGip1NVp1gHP1Re1t4vkubXKa7B6LUQpml7XHTxZT/27hlPzOKv/hx6x8QPqi+xvnvn1Yp+K0VPZx6IxemePsqZo3w67eLbYE8k31rgixyTunpdcWpd5yNfq43TUq8rAal4QKtrbHUfbpc3PvsRdZlo62zcOLXxWHhldi2ldVUAtfJZh2tYNUHttmfFEhp64dUgF2vvtWG+ngijRhM8VFkumwyaTmRPdfpDTbx2IM9RVDtSS9Q9emus7MW/QtqfQqsdtjDBve9o8hc+SXs4jp4byG6+FamfdjzZa0vB28+0nY3qa1zvM2Sj4zU+yvn0HIcDn+eXyLml4O6ZvPfI/vDR5C/mhy4la9kkNQ4PSu02y3pdFKNmyBh63Xf810vLV3S3kNQ0GnjtBevUs4qRjeaxrfhAHolZxU3mXUbilFYisBlosbJsyWLM8rwWtwcF7pfT82f0NzwGTYMHKRsJQbnHGGzUciiZ3qqq0lnckpBEcyM4oIPsIZya5mCqAAL+mezcEK+EVjBcZHCdKsVfUVL3vBbY6jWOBBYwE6oIOw5knrK9JpKY1VKK6/r+p5fV3SttbZUpgVEoQShDWaG4n9nlikPNFw74XZHw29yYlX7SnlAUaj2Gq53t3+R1THsEiromnWsRnHI3lCztuXSDkubTdKmT6eaPR6rS16utPPkxujGBvpGOa6YPYeUBqBmqek61yT3qX3K15SwytFpJaaLi5ZXlgFpVGKqjeYp2BjSXONwWuDL3aSNmdvBXp37OxcyM65LUad8k1jv8Oncc1wDG5KWTXZYgizmnY4fQ9a6l1UbY4Z5vSaqennzR9UbA8JLbfdzfdxgt46v0SX4B57X7HY/xtY7HXz/2M1pBpbPVDUNmR/gb0/EdpTNWmhX13ZztVxG29cuy8EULXkG4JBGwjIph9RFNrqhrjc3OZ61C8thIKd7zZjXOP8LS70WZSjHtPBqFc59lN+RaU2ilW/ZA4dbi1nzEJaWtojvIbhw3Uy2h/BZw6Az+++NnYS4+Vkjdxmmt4Sb/AGHquB3S7Ukv3LSk4PGe/K93wtDB5klKvi90+xBLzefsOQ4HVHtzb8lj7l1S6FUbP3Red7nuPkDZVLX3y7/khmHC9NH8ufNstKaigj5kTG23MA87JKerbfvSY7DTQgvdikP2lc9e9LoM7IJJGSUeyqTlkwpIa+KyHOlxWTSlkdA5Fon0afcZmhOn3KpajwRFA9bNvVw1GekiOHgFTJgShBKEEoQHJHdAtqc3lGoywPY2wsiQjyxwU3k9WygNQdiV1EtkbgMawlCjXOXU02kAxLBIKhurNE1/WRZw7HDMeK6FMpUrEWLW1Qt7ayYLG+DMZmll/wAuT6PH1Hem4cUinif7HOt4U31rfozC4nhE1ObTRuZ1kXaexwyPiuhVfXasweTl20WVP31ghIoEuaPmN7E9V2Ec27tss6DF54copXMG4HLwOSk6oT7SCVaq2rpCTQq/GJ5haWV7huJy8BkqhVCHZRLdVdasTk2RYpX2LGl1nWu0Xs62y4G1ako9pmIynjkj39xMpsBqZOZBIestLR4usEGWqpjvJB4aHUT2gy1ptBap3ODGfE65/lulp8SpW2X6DlfBtRLfC9fsWtNwdf3k/cxn1J+iWnxX/TH5scr4F/rn8kWtNoJSt5we/teQP5bJaXErntheg5Dg+mjvl+v2LKLR6nZbUhjHa258TdI33aiz87+eB6rSaevaC+RZQs1RYZdmQQ64uK6h3juHrZABeCdn9Um7Iyl1QTDSDhNpY6AxFQhGDCSkY1ycsPoFbSQZkYCahUodTDlk9kdYK7Z8sclRWWAfISlJ2yksMIopBIWZZ9KNRX0bfeZkxwiC2qIJ5K5mBlFjkl7oqMsI3F5Q8vNh6rbskoLHzKwsg89uaDieObqa6BIpOgpim1t8rMSj3hHPARpTjHcyk2ISAqo2wfeRxY5EKEoQA6QX2f1Sc7U5dUEUegcBNpYWEDErIRtQk5pD2cpSw+8LlYHupmkEOAcDtDgCD3FNV1KDytwcnzLDMjjvB3SyguivA/8AhzjPaw7O4hOrXzrWZdTn2cNrs7PRlTRaASAAPmYLfha43z67WTX+O1xilGDfm0vuc3/ALJTblNLy6/YuqPQKDa98juq4aPS6xHi981lRSGI8CojvJstqbRWkZshafiu/1QZ6y+Ty5v06DlfDtLBdIL16/UnfZmMyY1repoA9Fy9TJuXVt+o/VCMV7qS9A2udUKc8lWsGsLIOx25oOJvr1NdAkUnQUem155WZlEK5wCPKcY7mEsjRIFlXQfeTlY9FKEoQZxYvdC9lHOS+Zj0UoZNe2SDc3y9DUdxsBKzp3LDyXPAVMGAU1tl0vdyvo3g3HI6OOy3XUorqU5ZHopkjzOzSV8vf6BYroJsRKqNMm+pHJEgBOpJLAIGZQgu+GOhrlYKIZhLVLM0blsOdEbosqJORSksDZI7IdlXIWpZCwuuEzRJyj1MSXUIjGSKdvf8AVc6Xa9Q3cSl0QIiqZBrNizX2S3uOWygc+xA1HZNQ3AN2pSO6CMlrpAQUu0Je7tI3HYCUrLc2iRHzU7V8NA5bjm7FuHZRT3IzNoSEO0gr2PZdpWru2yo7DEM0S2bAuhDsoC9z1bKEoQShBKEEoQShCNLtKQu7bCx2Ds2DsTlfZXkDe45bKIz9pXPs7bCrYkroAjwqpbMiIq5ocJBtTGn7TMT2DpsGCqOhL6jZG4Cp9hU02zJPcKmDB//Z"/>
          <p:cNvSpPr>
            <a:spLocks noChangeAspect="1" noChangeArrowheads="1"/>
          </p:cNvSpPr>
          <p:nvPr/>
        </p:nvSpPr>
        <p:spPr bwMode="auto">
          <a:xfrm>
            <a:off x="155575" y="-1241425"/>
            <a:ext cx="3810000" cy="2600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data:image/jpeg;base64,/9j/4AAQSkZJRgABAQAAAQABAAD/2wCEAAkGBxQTEhUUExQWFhUVGBgVGBcYFRQVFRcXFBQWFxQXFRcYHiggGBwlHBQUIjEhJSkrLi4uFx8zODMsNygtLisBCgoKDg0OGxAQGy8kICQsLCwsLCwsLCwsLCwsLCwsLCwsLCwsLCwsLCwsLCwsLCwsLCwsLCwsLCwsLCwsLCwsLP/AABEIALkBEAMBEQACEQEDEQH/xAAbAAABBQEBAAAAAAAAAAAAAAADAAIEBQYHAf/EAEgQAAEDAgIECwUFBQYGAwAAAAEAAgMEEQUhBhIxUQcTIjJBYXGBkaGxM0JyssEUNFJzgiNDYqLRFVNjg5LhJDWzwsPwFiWT/8QAGgEAAgMBAQAAAAAAAAAAAAAAAwQAAQIFBv/EADoRAAICAQIDBQYFAgYCAwAAAAABAgMRBDEFEiEyQVFxgRMiM5Gx0RRCYaHBBjQVI1Lh8PE1ciRikv/aAAwDAQACEQMRAD8A7OkAoGdK6jOUEgeMhuswoyk2yOeAwCbSSWEDYJ02exLy1GG1g2oAwLlLpOcjeyDPiBTc6FJ5BqWBskYAWLaoxjlFxk8jYXWuh0S5clyR4ZCVl2zky+VI9bKQrjdKL6kcUyQCnU01kEN4wb1j2sPEvlY4Im5QOSdrec4DtICHO2uHakl6lqLeyAxVUchIa65Avlf1QI3UaiXLB5a8DbjOCy0SWiyZjFRWEDbyerRCOHG6RU584XCwSE8CPHFZk0llkQKOPvCWrqTec5QSUgwCaSS2Bg5zkg3yxE1BdQIaSllGcgmUg8TLJuqvkQOTyel4BVucIvDKw2R5HXKTtkpSygkVhBXMJA9EeVcpQWPkZTSY3iSsfh5YyXzo8hdn2rNEmpY8S5LoPfNuRp3pPCMqB42feFmOo8URwDAplNNZRgSshHLzf6JJ2T5wuFgj48HcQ8sJa5vLBBseTt8romr5vYtxeGuvyKrxzLJnaLSqRuUgDxv5rv6Fcuridke2s/sw8qIvYuaHGIZCOWGnc7knx2HxR6LqrJLL+fQxKEkti4aB0LqRilsAbGzGwWLpYiXFdQGZ3lJ+/L9QnRBo2W2pqqvkWZA5POwx9XG3a5t/H0Q56zTVvrNZ/wCeBpVzfcQajE2Xyue7+q5uo4nQ5Zjl+n3DQoljqR5cYNrBviUrPizcVGMfmwi0/XLZEkxKQ9IHYP6pWWvufel6BFVEjSVLzte7sufRBlqLZdHJ/M0oRXcBfGQLkEA9JBzWXXJLmkn18UWmn0LfRs21z2D1K7HCJKHM3+iFtSs4RoAV6BNNZQmJWQShBKEGStuEK2DnHCLi8M8iZZZprcM5Lk8hEcyBlfna10rbYs4xk3GPQIwZZI8ElHoZe45bKI8gN0jZGTnsFTWAjYbI8KEnl9TDkEJRm8LJkjmYpN6iTQTkQoW5qqINyz4FyfQIYgmHRHOTHMxkzQEK+EY4wai2xMcQFK5uMHgjXUOmwYrKsLcg2RgIIOwgg9hFlGsrDIcymiLXOadrSW+BsvJTjyycX3HSTysjFkhMosTli5jyBuObfAo9Wptq7MvTuMyhGW6NJQ42+Vly1oINsr7hna+W1XqOLXdI8q/f7mY6ePiPdWP/ABEdmSSfENS1hTx5dAnsoeBHe8naSe8lLSsnN4k2/Vs2klsKOme7mtJG+2Xii1aW61ZhBteXT57FSsjHdgCgmifJhVoeMLvdDrW326e9dqXCuTR/iXLuTxjxwLLUZs5MErCcOjdGHvFzne5NsiehP8L4dprNOrrFl9e/p0fgCvump8sQn9pU0fNaD8LPqUf/ABHh1Hw4/wD5j/PQz7G6e7+bKrGcTEwaA0jVJOds79i5PE+Ix1aioxax4jFFLrzlkvA47RX3uPgAAj6CvGn5/Fsxc/fx+haROsCulVNxgwElljdcneh885d5eEhzJd6JC9p4kU4+AclNtpdWDG8YN6wrYeJfKxyIUJQgx0YKFKqMnllqTQ9FKPHbMlmeeV4LW4GEm6VolLmNySwHTgMbIckOxrlw3guO4OOPsKFVUt31RqUgyYSwYA1B2JfUS2RuCGBhKAq5yNNpB2NsE7CHIsA28gC8lJOc5MJhI9ZKRtW4XST6kcUSLpzKxkEYDSRrRUSapBvYm3QSMx4+q83ruX28nFj1WeRZKxKBBKENJoxEHANOQLj8oVUaeN+qjXN4T/3KnNxg2jTQ0MN7Czj23XpaOF8PUuWOJNeLyJSvuxl9Bs1dFES0NzG5oHmqu4jotFN1xh1Xgkv3JGmyxZb/AHPcLdeJx3l58VrhU+fSSl4ubJesWJeRQR0j3bGOPcfUrydWj1Fi9yDfp9x+VkFuy9rmEUtjtDGg9osvWauEq+F8kt1GKf7CFbTvyvFiwVt6cDfrDxJWuDx5tCo+PN9WVqHi3PkRhgsLOe897g0JZcG0dXxZ/Npf7hPxNkuyioxhsQeBFa1s7EnO56T3LjcSjpo2pafGMdceORmlzcffLTBs4gBna9+ok3T+gXPSlHu/YDb0l1LWNlguxXDkWBaTyxawCnPCLxsTDZHebnJJWNSk2gq6IJIwo9tc3gzFoa6IgIcqJRWS1JDoHdC3p5vPKyprvPXTblqWoS2RSgJs29XHUJ7kcAqYMCUIJQglCA5WXQbq3PGDUZYPYmWCuqDgsMknkeimQD5BfYk52xcuqCKLwHATaSSwgbErINLgENzhF4Lw2AkdcpO2SlJtBY9EVukOJ8SwAHluGQ3D8RQtba64RWeuNv5NVR5mYkm+1cQaPFCCUIX2C+y/UfQJPUdo3E0GBc93w/Vdr+nPjz/9f5FdZ2F5kTFvav7R8oSPFv72zzX0QXT/AA0WuCG0N9xcvScDeNFn9ZCeqWbPkRJcfPus8T9AkbP6jb+HX839vuFWjXeyXiEmtTFx2lrT42XQ11rt4Y7Hu4p/PAGpct2P1G4QP+Hy/j9SpwlN8PWP/t9WXf8AG+RRx4PM73LdZIH+689XwjVz/Jjza/7HHqK13jMQwx0TQXEZm1hfddTV8Os0sFKbXV46ErujY2kRqSrdG7Wb3joI3FL6fUTonzw/7NzgprDNZQ1jZW6ze8dIO4r1mn1EL4c0fX9Dnzg4PDPHAk9qXlFyn17zSaSCsismIUKLyzDnke82CLOXLFspLLAOlJCUle5LGDajhnsLVdEMvL2JJj+JCKtPHOTPOwczbFAugovobi8jg+zQtqxxrWCsZYPWPWhc031yzWEEik6Cj1XNvlkYlEKXWR5SUdzGMngkG9ZVsHsy+VjkQoShBhjF7oTpjnJrmY9FMjJdmSHa2odC47gXg3StibmEWw6SMtaSBrOAJDchc9AuUX2PKs7vwM82Tn+JmQyOMwIeT0i3YB1Bee1Dsdjdqw2Ow5ce6REE0JQglCF/gvsv1H6JO/tm4l/gXPd8P1Xa/pz48/8A1/kV1nYXmRMW9q/tHyhI8W/vbPNfRBdP8NFpg/sD2uXouC/2D85Cmp+L8jNleNWx0S4qcQjNOGA3dqtFrHaLXz7l6W7iGnfD1QpZlyxWz3WO8ShTP2vNjplgaLGRHGGalyL53sMzdB0fGFpqFUoZaz34XV+puzTc8+bI2XSCQ7A0dxKuzj+ol2Ul+5FpILcrayufJbXde2wWA9FzdRrbtRhWyzjy/gPCqMOygcdI93NY49xWYae6fZi/kW5xW7J9Dh9RG7WaA3fcjMbiBddDT6TWUvniseb3+oGdlclhmgp3E/8At12tPOTfUUmkhtRXRM58jG9rmhNpNlRhKWyKms0rpWi3G6x/ha53nayqdEprAxDS2+BUTadRjmQud8Tg0eV1mvR47QwtFJ7ywV1Rp1UOyjZGy+QyLz1bcvJNKqKNrQ1rtNs3ryRYE5gC52XNs1zL5+9hHOikIMJQ1XOTLbSJDW2Fk7GKSwDbG8YFj2sEsF8rAM2hJw6zQR7BJIzdGsqm5Z3MqSwNfHZYnS4rJalkfC/LPoRaLOjT7jMl1PDP1KnqPBEUBzJbrcL1Lo+hTgERzIlCAIXG6UolJywEklgDjVeYIXzBuvqAOLb2OrcaxB6hn3J2Ky8FVw55KPiU9JpZR1LdVzgwn3ZQB4Hm+axfp3KDT+4d6e2t5Sz5DqnRaN41o3at9nvMP1C5UuGRksxePoV7drdFDXYLNFm5l2/ibyh39I71z7tHdVusrxXUNG2MiuSpsv8ABfZd5SV/bNrYs6WqMZJba5Fs0fRa2zSScq0stY6mLK1YsMDUSlzi47Sg33yusdk93/0ahFRWENbrHIaxG4Xt4K4e1kuWOWvBZx8i3yrqwjcOkPuEdtgmYcO1UvyY8+gN3QXeF/sZ+0lo8Smv8HuSzJpfuY/ER7gkeFMHPeQO5o80xp+FVyfvyfoZlfL8qI8tXRR7XsJ+IvPg1Ow4bUn7tefPJpQvl/zAF2l9MzmRuPwta0eJzXRq03L+VLyL/BWy3ZBqdPHe5CB8TifIAJlVeLCR4eu+RV1Ol9U7Y9rPhYPU3K0q4ho6Opd2SEH1dRsM0nZrlvlktKKWyCNU174Q52jNWBfiH+RPgDdawV+Kp25iqnhcw6r2lpHQ4EHwKgZSUllAyoQn6PU/GVULd7wT2N5R8mrM3iLYK+XLXJ/odZ1gTmFyOeM5dUcbDSDpwGeOVSzjoREdjLlIQrcngK3gMyOybrqUDDlk9kdYK7Z8sclRWWAfJdKzuc1gIo4Hwsyz6USmvMXzd5mTHCEIioimVzMDI2xStsVGWEEi8oI+Q2HZtRp2yUVjw3MqKyDuduaDme/U1hEpdACBrKcSRvjOx7XMP6gR9VaeHkuMuVpo4RLGWuLTtaS09rTY+ieO8nnqTMNxieA/spXNH4b3Ye1pyWXFPcxOqE+0jW4XwjOGVREHfxR5Hva428whOnwFJ6FfkfzLuKsoaw8lzWvPWI5PA5O81ytRo4yl78MfqgLhbUv+YLKjwIRt1dckXJ2AHNIS4JGUsubx5FfinjYdLHTx8+Ro+J7R5BMV8F08e5y839sEVl0+yvkivkxylZ03+FhPmVurhiW0Eg/sL5f9kZ+mTG8yJx+Itb5C66NWkUOuTX4GT7UiBUaZznmtjZ3Fx8SbeSOqkEjoK1u2ysqcfqX7ZnW3N5I/lstezj4B46aqO0SvJc8gXc4k2FyXEk7BmtJJbBekV4FvT6JVTv3Yb8TgPS5WsC0tbSu/PkVeJ0LoZHRvILm2va5GYByuBvVB67FZFSRFa0kgAEk5ADMknYAFDTeNzfaO6GNaA+oGs/aI/db8X4j5dq0kcjUa5v3a+i8TXMaGiwAAHQLABWc9tt9T0G6hRBxjCIqlhZI3scOc072n6KBarpVPMTkWKULoJXxP2tNr9BG0EdoWTv12KyKku8u+D6n1qou/Axx73WaPUoVr90W1ssV48WdHEQBuko0xTyctyY9FMg5ybIF7ko9DUMCgJtmpRKTXUk0giOZBTZ9KXuw8LODcR0cdtq1XUkuu5TkPRjJHldmkbZPneAsV0E2IlSNMpPqRySDkZJ1pYw9gQx0osgyuhy9DSi8j3PARJTjHdlJNnjXgqRsjLZkcWjj+m9HxVbKBseeNH+Zmf5tZPVvMTr6aXNUvkUSIMCUIJQhf4dWSGIB0jyASAC9xAG6xKG0smoQjvhfItqbAKiSxbE6xzubNGfTmrwwc9VTHo5FjBoVOec6NveXHyH1V8ovLiNS2TZZQaCs9+Vx+EBvrdTlF5cTl+WJNGhtNbY/t1zdXgD/iF36fIzuk2i3EN42Nxcwc4G2s2+w3G0Kmh7S632r5ZLqUOF+2i/MZ8wVDdvw5eTOxFbPMnKtMvvkva35GrLO/o/gRLvg/wYG9Q8bCWxg9XOd9B3qJCvEL8f5a9TVY3iraaIyOz6Gt6XOOwD/3oWjn00u2fKjl2K45POSXvNuhjSWsHYOnvWTu1aeute6iPh+JSwPD43kEdFzqu6nDpChqyqNixJHR/wD5nShjXOedYtBLWtc4gkZg9GSvJxvwVuWkjDaX4tFUzNkiDhZuqdYAXIJscjuKpnT0tMqocsi74OY9Vs0lucWsH6QSfmCR1dzg0kA1vVpG1ZLdCruUunec9xwPRjIlCCUIJQgGSI3StlMnLKNqSwFATMVhYMMTjYKpS5VkiWQTCCdiWg4zl1QR5SDJsGNk2IdueV4LjuAZHdK11OX6BHLA4xG/1WnRNy/krmWBr2WWLK3Blp5MJwn0vsZviiPdym+rl0tHZzR6jujeMx9TCJweEoQShC4wz2feVh7hIbHZsO9jH8DPlC2eat7cvNkXFscipyBIXXcLgBpOQy7FTYSnTWXZcSjqNOmDmQuPxODfQFVzDceGS/NItdHdIG1WsNXUc2xIvcEHpBVp5FtTpXTjrlMlY8Aaaa+zi3eijB6f4sfNHLcL9tF+Yz5gsnoLvhy8mdiK2eZOVaYj/jJe1vyNWWd/R/AidKwulEUMcY91oHfbM+N1o4ls+ebl4swvCNVl07I+hjda38Tz/QDxWWdTh0MQcvH+DIqjoF7TaH1b/wB2Gje5zR5C5V4FZa2ld+S0p+D2Q8+ZjfhaXetleBeXEY/liVel2j7KTig17nl+vckAc3UtYD4iqYfS6h3c2VjGCToDigZKYH82Xm9TwNnePMBL3VRl1aMaytuPOu76G7cLFcmXSXQQXVBJXnsRrrJZxsZikDuRvQszj16mujDxPumqrOdddwclg9c8BblZGO7KSbE14KkbIy2ZGmhy2UIhU0msMg1sYCxCqMXlFuTY5EKAzkpbUSksY2NwSHxE2zRKW3HqVLc8lksqtscMYJGOQL33Ss7HN9QiWCl04oeMoZN8dpR+k8r+UlP6WPJjITTzxav16HJF0DrCUIJQhcYb7PvKw9wkNjs2G+xj+BnyhbR5q3ty82Y7hD9pF8DvmCzI6nDOxLzMpHGXGzQXHcASfJZOi2kss3mhOCvhD5JBqueA0NO0NGdzuuejqW0jj6/URsajHqkC04xtrWGnYbvdz7e63bY9Z9FGy9Bp25e0lstjF4X7aL8xnzBZOpb8OXkzsRWzzJzDSUf/AGJ/Mj/7Fl7nd039t6P+Tpy0cI5dp0D9sk6wy3ZqD/dZZ3dD8BepQN2jtHqqG3sdVqNK6Rm2YE7mhzvQWWsnAjo7pflLDCsRZURiRl9UkgawsTqm17KwVtTrlysxvCjtp+yX/wAapnQ4btL0/kwzXEEEGxBuDuI2FZOm+p1fRyuFRC2Tp2OG5w2/171y/wAM4z67HGvj7OTiW7jvRpNJZYugckgIQLbYuOEajF5GwDasUJtvBchcSVFp5Z6k50Me2xQ5wcGaTyGEmVymlclBNg+XqM487kL8Q/A1yBI5Lo1dqmZccD0UyJQglCAZACdqVsSnLowi6II1gCPCCitjDeSo0vxFsFLI42JeDG0Hpc8EeQue5GrjmQXTwc7EvU4yE4doShBKELnDfZjtKw9wkNjsuG+xj+BnyhbR5q3ty82KooY3uDnsa4jIFwBsO9QqNs4rEXgT54oxm5jB2taoRRnPubHU1ZHJfi3tfbbquBt22UJKuUO0sFdjej8U7TyQ2ToeBY3/AIrbQqaDUaqdT3yvA5vQMLaiNpyIlaCOsPAKydyxp1trw/g7AVs80cs0ufatkI6Cw+DWlZe539Is0JeZ02lmD2NeNjmhw7xdaOFKLjJp9xjeETCnHVqGi4A1H26Bfku7MyPBUzpcPuSzW/QwhWTqErC8NkqJAyMXPSfdaN7j0Kwdtsa480jr+G0TYYmRN2MaBffvJ7TcrR56ybnJyfeYvhR20/ZL/wCNUzo8N2l6fyYQqjpmj0GxfiZ9Rx5Etm9Qf7h+neEOyOVkU1lXPDK3R0uYZJC9NxwjlR3BRxXQK6eZZZpywHa2ybjFRWEYbyMlksUK21xeEXGOQLnXKWlJzYRLAYR5ZppUrlSYPm6noiFlFTBLDJzMBHtCUreJrAR7DpHm6JZZJvGxmKQ25CxmcGa6MkRvuE5XPnWQUlgEITdAVD5v0N8/QOmwZy3hGxbjagRNPIhyPXIed4Cw8U1VHCydTR18sOZ9/wBDJIo4JQglCFzh3sx3+qw9wsdjsuG+xj+BnyhbR5m3ty82ZLT+oe18Qa9wBa4kBxAPKG2yzI6XDYRcZNrvMc432rJ1C20Rkc2ri1feJaetpBvfwv3K1uK61J0yydQWzz5y2qI+3m2zjx84WO89BH+26/6f4OplbPPnKtMvvkva35GrLO/o/gRL/QTHhqinkNiPZk7CD7l9+5WmKa7TvPtI+v3NqRvVnLKp+jdKTcwMv1Cw8BkqwHWquSxzMnRxRwsOqGRsGZsA1ot0lWCblN9erM/QaXRyVL2azWwtYbPcQ3WcHC5ueixy7FWRuejlGpPGXnYz3CHicUxh4qRr9TjNbVNwNbUtn3FRjegqnBS5ljOP5MeVQ+eKEOo6MYwaiBpJ5bLMf1kDJ3ePO65WqUoz/TuORdUq5fozQM2Zo0M8qyKvc9WigD2gnalJxU5dGETwuoGpxOni580TO17QfC907Xp5Psx/YWnqK4dqSXqVFXpzRs2SF53MaT5mw80zHQ3S7seYrPienj358ihqeEVn7uF5+Jwb5C6zDgtj7c/l/wAQCfHILsQfr/xlTUcIFSeY2Nn6S4+JNvJN1cIpg8ttidnGb5dIpIudAMdnqJ5OOkLmtjuBZoAJe3MADdfxQ+IVVU1ppd4zwzUXX2S53nobiZ4OxcS6yMlhHdimh1ONq1p10bKmEBujqSlsYawQMfxMU9PJKdrRZo3vOTB4okY8zwEqr55qJxKR5cS4m5cSSd5JuT4lOnbSx0GqFiUIJQhdYf7Md/qVh7hY7HZMN9jH8DPlC2jzNvbl5szGmuGyzSR8Wwus0gkbBd3SSss6GguhXCXM8dSpg0NqXbdRna658GgqsDEuIUrbLNPo9oy2mOuXa8lrXtZrQduqN/WtJHP1OslcuVLCJuPYq2niLzzjkxvSXdHcOlRgtPS7Z8q27zmGHOJnjJzJkaSesvF1k71qxW0vB/Q7A5wG3LtyWzzSOU6XPDquUggi7cwbjmDpCwz0GkTVMUymUGS+w/S+piAbrCQD8YJP+oEFXkTs0VU3nbyJsmn89so4gd/LPldTIJcOr72yixbHp6jKR51fwjks8Bt71BqrT119lFdHC53Na53Y0u9FlyS3YVtLcsqbRqqk5sLh8Vm+pWVbB7MDLU1R3ZYM0ImAvLLDGOtxP0A81PaZ2WRefEKo/wDMHjsGoI/a1usRtEYB9A5FjVfLaHzOfbx2mHevr9A9DpJQUhd9nZM8uFiSbA22c4/TpRPwF0+00jl6jj9c+nV+mAdXwkyH2cDB1vc53kLI0eGR/NL5HOs41L8kfmU9XpxWP/eBnwMA8zco8dBQu7PmKz4pqJd+PJFNUYnM/nyyO7XuI8Lo0NPVDsxS9EKy1N0+1Jv1YyhoZJnhkTC95zsNthtKJKSisszXVOx8sVlkzGNHqima10zNUPNhmDmOg22FYhbGbxELdpbaUnNbkCggD5Y2E2D3taSNoDnAG3itSeE2CrjzTUX3tGy040Tgo6Zj4y8vMgaS5wORY8nIADaAlqLpWSwzp67R10VJxznP8M84LWXknO5rB4uP9Fz+NJuEMeLGOB9qfodHZFvXFhRlZZ6BywGATSSSwgeSLsKQ61yDbop9MMG+1sYxsuo5p1wy1w64sC7pFs8+sp9ahV9WtzentVcn0ObYpo9UQXL4yWj328pveRmO+yar1FdmzOlC6E9mVYKMFEoQShC6w/2Q7/UrD3Cx2OyYb7GP4GfKFtHmbe3LzY+eqYznva3tcB6qGYwlLZZKyo0opWfvQ7qaHO8wLKsoYjorpfl+ZT1+nLQLQxkne/ID9IzPkq5hqvhr/O/kY/EK6SZ+vI4uPkBuA6AqOlXXGuPLFEZriCCDYjMHpBGwqG2s9GOmqHvPKc5563FyhSjGOywHp8GnfzYXn9JA8TZZcku8HK+uO8kWVPobUu2hjPicCfBt1l2RAy1tS26jn6NxR+2q429QtfzP0Q1bbN4rrbFbOLUwXVpebBF2GR7XySnq1reQA80aOl10+5RXp/uc23+oqY7S+S+55JpRRs9jRAne8j+jimnwuc+3PHkcuz+o5PspvzePoRqjTuc5RsijHU0k+Zt5Iq4Pp/zZYhPjeolthfuVVRpJVP2zv7GnUH8tk1XodPX2YL6/UTs4hqbO1N/T6FaXPkPvPd3uKYwo7dBbM5vrlsl0+CVD5GxiJwe8FzWuGoSBtPKtksu2CWchY6a2UlFR6sfjeAzUuoJg0F4JADtbZa97ZdKqu2NmeUvUaWyjHP3k7RPRR9YS4nUhabF9rkn8LB0nr6EO69V9O8Po9DLUPL6R8TeDBMMpbMkEOt/iuDnHuOzwSftLp9Vn0Ox+H0dPSWPUbjGhNLUR60DWxvIuxzOY7dcDIjrCkNROL97qS7h9NscwWH3Y2MhwdQuZiOo4Wc1sjSNxbYFM6l5ryjm8Ni46nlfdk6djGHMqInwv2OHe0+64dhXPhJwfMjvXVRtg4SOLx4e+nrY4pBZzJmDqI122I6iLFdRyUq214HmFVKq9Ql3NfU6BwtfdI/zh/wBORJ6TtvyOxxb4K8/4ZS8FjT+3I/wx8yS4zJ5gl+v8E4Gu2/L+TpCTOyJQhFzJXO6zl5htkUWnmBmen14rieC72FpIcQBy2gjeB4gLr6WUYTw9n0ZztZU7IZjuuqOfYRwgVUWUlpm/xcl/+sD1BTd3DaZ9n3X+n2ObTxO6Ha95F5HieGVvtQaeU9PNz+Icg/qASi02ppf+qP8Az1Ozp+MQeFnH6P7kXENB5mjWgc2dpzFrNdbxs7uKxXrIyfLJYZ2oauEl16fQzVRC5ji17S1w2hwIPgU2mnsMpprKLfD/AGbe/wBSsvcNHYspcTmcADK+wFgNYgWGwWChhU1p5UUBho5H8xjndYaT5rOUXKyMd3gsYNGKl37vV63OaPK9/JZdkQEtZSu8mt0OcBeWaOMd59SFFPPZWRefE6493zeAb6DD4vaVRedzc/JgPqjRo1E9ofP/AHObd/UFUPzL6/QG7GsNj5lO6Q73Xt/OfojR4ffLtNI5tv8AUse5t+SwR36clvsaeOPvv6AK48GXNzTsb8un3OdZ/UFktofN5+xAqtNKx/7wMG5rWjzIJ809Hh9Ee7PmIT4rqZfmx5Ip6vEppPaSvd2uJHhsTEaq4dlJClmots7Um/UiIgIt8F0aqKrONnI2a7jqt7uk9yDZfCvdjen0Vt/WK6eLL2Tg3qALiSMndyh52QFrYZ2HXwe3HSSImiejLZamWGpa5pibctBtnrAbd1j0LV97jBSh3g9FolO2ULVjCNxQaOYe12qyONzwL2L+MdYdNiTbaElK65rLZ2a9HpYvEUm/mOxjSKmoSGFpDi3WDWMAyuQM8h0FVXTO3qXfq6dM+Vr5Iz+D4+2sxOJ7WFgbE9vKIJO03y2bUedTrpafiJUapajVppYwmC4VIi+alaNrg5o7XOaB6q9G8RkzPFo804Jd+f4NBjtQMPw+0WTmhsbPidtcd55xQK17W3qO6iX4XTe55I47I8uJc4kkm5JNyTvJXUxg8w228s6RwTVriyaEm7WFr29WvrBwH+kFIayKymd3hFjcZQfd/IWmhDcdfb3oi49pY2/ost50/qEjFLXvHgE0px40mIQuPs3xBsg6uMdZw6xt8VVVXtK2u/Jeq1PsNRF9zXX5k/SnARUmCoisXxvjdce/HrtJ8BmO9Yqs5MxfeG1WnVvLZHdNeqyQeFr7pH+cP+nIt6TtvyA8W+CvP+GZvg2xyOGR0UnJ44t1X9GsMg07r32qa+mU4qUe4W4VqY1ycJd/edSXGPRCUIeAWWVFR2Jk8lNgs2vEGXFdTien2B/ZqkuaP2c13t3BxPLb3HPsIXX4fqPa1Ye66fY8/wAQ0/srcrZ9TMp455PwrGZ6Y3hlczqBu09rTkVidUJ9pBq77K+yzWQaftmaGV1O2QfjYBft1Ts7iFzruHyzzVSwzq6bi8odteq+xa09bhbWAs13bSGkSG2ezMgLMdDrbI9y+Q7Z/UdUOnN8keO0ugZ7GmHa7VHoD6oseCWy+JZ8s/7HNt/qXPZi35v/ALI02nNSeYGM/TrHzNvJOU8Gor6ttnOt47qJ9lJfuVdVpHVP507+46vy2TsNJTHaK+ojPiGpnvN/T6FXLIXG7iSd5JJ80wkl0Qq5OTy2NKhRZ4FgMtWXCLV5FtYuNgNa9u3YUG26NfaG9LpLNQ2odwU4AW1jaWRwuXNaXNzA1wDlftWfbZq9ojf4Nx1Cok/DY3MOgVIwXkc93xPDB5W9Ui9ZY9jtx4Tp4L3svzYTXwun/uLj/Nd9Ss//ACJ+P0NZ0NP+n6mZxeaHEK+BkRPFkBjuTq5NLnOsOwJmtSpqbluc++VWr1MIw2NLptjT6KKJlO0N1rgO1btYGgZAbLm/TuKW09Stk3I6HENTLTQjGtb/ALGa0d08kY932pzpGFptZrdYOuLWtbLambdJFr3OjOfpeKTjJ+2eUVGl2OMqphJG1zBqBhuRd1iSCbdvki0VOuOGK63VRvs5orHTBacFf3p/5R+ZqFrewvMa4P8AGfkLhU+9M/KHzOVaPsPzJxj4q8iHwbffm/A/5VvV/DB8K/uF5M0unbgK2gJ2B4v/APoxLab4cx/iDSvqz4/yibwn07nUdwL6kjXHszbfxIWNI8WBuKwcqMruZyMrpnmjqXBdhbo4ZJni3Gkat8uQy/K7CSfBc7VzzJRXceh4VS4Vub7/AKIrdHMQE+MySDmlsgb8LQGg99r963bHloSBaa32utlJbdSLwtfeYvyv+9y1o+ywfF/iR8iw4MtIrj7JIcxcxE9IzLmd20d6xqqvzr1DcM1WV7KXp9iXwsSD7LGLi/HA2uL21H9CxpO0/IJxZr2SX6/wzlS6BwDpOgWl2uBTzu5QyjefeA2Mcfxbj09u3j67TKH+ZHbv+56Dhuu5/wDKsfXufj+nmb0Lmp52OyJWQFK/otdL3WJe7jJuKKbSzAxV0r4wOWOXGdz2g2F9xzHemdHYq2pLZ7iusp9rBx7+44U5pBIIIINiDkQRtBXoDzDWOjPFChKELeg9mO/1Kep7COff8Rl/gWjk1Uf2YAYMi91w3sG89ixdqIVbhtLobdR2dvFmti4OGW5U779TWgeBST18u5HYjwSGOsnkzWk2iklJy768RNtYCxB6A4dHamqNTG3pszm6zh09P728fH7mm4MaZhgkcWNLhJYOLQSBqNNgSlNdJqSWe46fBoRdUm11z/CMTpL97qPzZPnKep+HHyRxdZ/cT839TV8FPOqOyP1ek9ftH1OrwTefp/IDFP8AnbPji+Rq1D+1fqZu/wDIrzX0NJp1g0tVHGyIAkP1jc2AGqR9UrpbY1ybkdHiOmnfBRh4mbpODaU+0mY3qaHOPibJmWuj3I59fBZvtyXp1KKpH9n13IJfxLhty1g5g1hlsycUdf51XXvEpf8AxNT7vXl+x0Ol00o5G3dJqb2vabj1BXOlpbYvY78OI6eay3jzJdHilHUHUY6J5Pu6ouR02BGazKuyHV5Cwv09r5YtMwXCNgUdPIySJoa2S92jYHNtm0dAIOzqTultc01LuOLxTSwqkpQ6JjuCz70/8o/M1TWdheZfB/jPyFwqfemflD5nKtH2H5k4x8VeRD4Nvvzfgf8AKtav4YPhX9wvJlvwsm0lORtDX/M1C0W0hrjDxKHr/Be6M6WQVMQjmcxsttV7X2DX5WJbfI33INtEoSzHYc0uuruhyzeH357xz9H8MhPGOEQ6eVJdvc0mx7FXtbpdFkt6XR1vmePVme0x05a9hgpb6pGq6S1rt/DGOgdaPTpsPmmJa3iKlH2dXq/sZLR3GDSTca1ocQ1zQCSByrZ5diYtr544OdptQ6J86WT3SPHpKyQPkDWlo1QGggWuTncm5zUrqVawi9RqZXy5pFW1xBuCQRsINj4rbAJtdUeOcTmTc9eahMt7jSoQNT0kjz+zY9x6NVrj4WCxKcIr3mvUJCuyXZT9DruhlbUPj1amJ7HNGT3C2uN5G0O35Zrzd0aYW/5Mk0+5dz+x6vR2XTr/AM6LTXf4/wC5o1kaGvjBQ51RnuWpNDmhbiklhFZOF6fSQurpjDsvZ+zVMg55bbov53Xb0ykq1zHm9a4O58v/ABmfRxQShDSaMUBnfFEPfdYncLkuPhdNKahVzCsaXdqFBd51DSfFm0FOyOFoDjyWC2TQ3nOI6Tn4lc6ip3zcpep6DW6laOlRrXXu+5z0aRVQfr8fJe9+cdXs1dluqy6fsK8Y5UeeWt1Clzc7z5/xsdQp5RW0V3AftYyCNzhcG3Y4XXIknTb07mephJarTZfev3/7KfgvFqeX80/IxG13bXkJ8FWKpL9f4Rg9JvvdR+bJ85XQp+HHyRwtZ/cT839TV8FPOqOyP1ek9ftH1OrwTefp/IDFP+ds+OL5GrUP7V+pm7/yK819DS6dY1LSxMdFq3c/VNxfLVJy8Erpao2SakdHiOpnRBOHeznVXpTVybZ3i/Qw6ny2XRjp649xwJ67UT3k/Tp9A+ilEyarayqDiJGuLS4uBc4ZjM5nIFZvm415h3BNFVGy9K7PXx8TSaV6DFxY6kYwACzmXsSb5OBO3/ZLUarGVNnR1vDOZp0pfqj3RDQqSGZs87mjUuWsabm5FruOwDMqr9VGUeWJNDw2dU1ZY9u4o+ETG2zztZGbsiBFxsLyeVbeBYDxRtLU4Ry+8U4pqVbYox2X1BcH+JxU873zP1W8WRexNzrNyAHYr1UJTilEzwy6FVjlN46AtO8YiqZ2viJLQwNuQW5gk5X7VemrlCOJFcR1ELrFKG2CrwTFn0soljDS4Aga1yOULdBCJZWpxwxbT3yonzx3H47j01W5rpi3kghoa3VAvt9FVdUa17prUaqy9pz7irKILnhVFnrGEmwBJ6hf0VNpbmoxcuiRZUujlVJzYJLby0tHi6yDLU1R3khmGivntB/Qt6bg9q3c7i2fE+58GgpeXEKltljcOE3vfCLSm4Nv7yY/oZ9SUlPi084jD5v7DkOCxx70/ki6pNAKNnOD5D/E/wCjQFiWvufel5IZhwrTx3Tfmy3gwGliF2U8QI2HUaT4m5S1upt5W3JjVekpi+kV8iTr5WFgOoWXOlfKSwxtQS2CQN6UTTweeZkm+49fNuWp34eIlKB42fesx1Hii3Az2n2kX2Wm5B/ay3azeBblP7r+JC6Wlq9rLPcc/W6j2MMLd7HEl2TzolChKEOhcFDQagX6Inkdus0ehK1qf7deYXhiT1b8vsT+FC/HxbuLy/1G/wBFeg7D8ycbz7WPkZeiwyWVr3RsLhGLut0X9TtyG5NzsjFpSe5y6tPZam4LONzqGj4+z4a1z8tWN8hv/EXOA8wuRd/mX9PHB6jSL2GjTl3Jv+St4LpbwzDp4zWP6mj+hRdcveXkL8FlmuS/UzulGjdR9qlLInPbI8va5ouOUb2O62aZovh7NZexz9bobnfJxjlN5NZoPgbqSKR81mufYkXHIawHadl8yUnqrlbJKPcdXhulemrcrOjf7JGOo68T4qyUbHTC3wjJvkAnJQ5NO4/ocmu1W65TXezpON01NIGip1NVp1gHP1Re1t4vkubXKa7B6LUQpml7XHTxZT/27hlPzOKv/hx6x8QPqi+xvnvn1Yp+K0VPZx6IxemePsqZo3w67eLbYE8k31rgixyTunpdcWpd5yNfq43TUq8rAal4QKtrbHUfbpc3PvsRdZlo62zcOLXxWHhldi2ldVUAtfJZh2tYNUHttmfFEhp64dUgF2vvtWG+ngijRhM8VFkumwyaTmRPdfpDTbx2IM9RVDtSS9Q9emus7MW/QtqfQqsdtjDBve9o8hc+SXs4jp4byG6+FamfdjzZa0vB28+0nY3qa1zvM2Sj4zU+yvn0HIcDn+eXyLml4O6ZvPfI/vDR5C/mhy4la9kkNQ4PSu02y3pdFKNmyBh63Xf810vLV3S3kNQ0GnjtBevUs4qRjeaxrfhAHolZxU3mXUbilFYisBlosbJsyWLM8rwWtwcF7pfT82f0NzwGTYMHKRsJQbnHGGzUciiZ3qqq0lnckpBEcyM4oIPsIZya5mCqAAL+mezcEK+EVjBcZHCdKsVfUVL3vBbY6jWOBBYwE6oIOw5knrK9JpKY1VKK6/r+p5fV3SttbZUpgVEoQShDWaG4n9nlikPNFw74XZHw29yYlX7SnlAUaj2Gq53t3+R1THsEiromnWsRnHI3lCztuXSDkubTdKmT6eaPR6rS16utPPkxujGBvpGOa6YPYeUBqBmqek61yT3qX3K15SwytFpJaaLi5ZXlgFpVGKqjeYp2BjSXONwWuDL3aSNmdvBXp37OxcyM65LUad8k1jv8Oncc1wDG5KWTXZYgizmnY4fQ9a6l1UbY4Z5vSaqennzR9UbA8JLbfdzfdxgt46v0SX4B57X7HY/xtY7HXz/2M1pBpbPVDUNmR/gb0/EdpTNWmhX13ZztVxG29cuy8EULXkG4JBGwjIph9RFNrqhrjc3OZ61C8thIKd7zZjXOP8LS70WZSjHtPBqFc59lN+RaU2ilW/ZA4dbi1nzEJaWtojvIbhw3Uy2h/BZw6Az+++NnYS4+Vkjdxmmt4Sb/AGHquB3S7Ukv3LSk4PGe/K93wtDB5klKvi90+xBLzefsOQ4HVHtzb8lj7l1S6FUbP3Red7nuPkDZVLX3y7/khmHC9NH8ufNstKaigj5kTG23MA87JKerbfvSY7DTQgvdikP2lc9e9LoM7IJJGSUeyqTlkwpIa+KyHOlxWTSlkdA5Fon0afcZmhOn3KpajwRFA9bNvVw1GekiOHgFTJgShBKEEoQHJHdAtqc3lGoywPY2wsiQjyxwU3k9WygNQdiV1EtkbgMawlCjXOXU02kAxLBIKhurNE1/WRZw7HDMeK6FMpUrEWLW1Qt7ayYLG+DMZmll/wAuT6PH1Hem4cUinif7HOt4U31rfozC4nhE1ObTRuZ1kXaexwyPiuhVfXasweTl20WVP31ghIoEuaPmN7E9V2Ec27tss6DF54copXMG4HLwOSk6oT7SCVaq2rpCTQq/GJ5haWV7huJy8BkqhVCHZRLdVdasTk2RYpX2LGl1nWu0Xs62y4G1ako9pmIynjkj39xMpsBqZOZBIestLR4usEGWqpjvJB4aHUT2gy1ptBap3ODGfE65/lulp8SpW2X6DlfBtRLfC9fsWtNwdf3k/cxn1J+iWnxX/TH5scr4F/rn8kWtNoJSt5we/teQP5bJaXErntheg5Dg+mjvl+v2LKLR6nZbUhjHa258TdI33aiz87+eB6rSaevaC+RZQs1RYZdmQQ64uK6h3juHrZABeCdn9Um7Iyl1QTDSDhNpY6AxFQhGDCSkY1ycsPoFbSQZkYCahUodTDlk9kdYK7Z8sclRWWAfISlJ2yksMIopBIWZZ9KNRX0bfeZkxwiC2qIJ5K5mBlFjkl7oqMsI3F5Q8vNh6rbskoLHzKwsg89uaDieObqa6BIpOgpim1t8rMSj3hHPARpTjHcyk2ISAqo2wfeRxY5EKEoQA6QX2f1Sc7U5dUEUegcBNpYWEDErIRtQk5pD2cpSw+8LlYHupmkEOAcDtDgCD3FNV1KDytwcnzLDMjjvB3SyguivA/8AhzjPaw7O4hOrXzrWZdTn2cNrs7PRlTRaASAAPmYLfha43z67WTX+O1xilGDfm0vuc3/ALJTblNLy6/YuqPQKDa98juq4aPS6xHi981lRSGI8CojvJstqbRWkZshafiu/1QZ6y+Ty5v06DlfDtLBdIL16/UnfZmMyY1repoA9Fy9TJuXVt+o/VCMV7qS9A2udUKc8lWsGsLIOx25oOJvr1NdAkUnQUem155WZlEK5wCPKcY7mEsjRIFlXQfeTlY9FKEoQZxYvdC9lHOS+Zj0UoZNe2SDc3y9DUdxsBKzp3LDyXPAVMGAU1tl0vdyvo3g3HI6OOy3XUorqU5ZHopkjzOzSV8vf6BYroJsRKqNMm+pHJEgBOpJLAIGZQgu+GOhrlYKIZhLVLM0blsOdEbosqJORSksDZI7IdlXIWpZCwuuEzRJyj1MSXUIjGSKdvf8AVc6Xa9Q3cSl0QIiqZBrNizX2S3uOWygc+xA1HZNQ3AN2pSO6CMlrpAQUu0Je7tI3HYCUrLc2iRHzU7V8NA5bjm7FuHZRT3IzNoSEO0gr2PZdpWru2yo7DEM0S2bAuhDsoC9z1bKEoQShBKEEoQShCNLtKQu7bCx2Ds2DsTlfZXkDe45bKIz9pXPs7bCrYkroAjwqpbMiIq5ocJBtTGn7TMT2DpsGCqOhL6jZG4Cp9hU02zJPcKmDB//Z"/>
          <p:cNvSpPr>
            <a:spLocks noChangeAspect="1" noChangeArrowheads="1"/>
          </p:cNvSpPr>
          <p:nvPr/>
        </p:nvSpPr>
        <p:spPr bwMode="auto">
          <a:xfrm>
            <a:off x="307975" y="-1089025"/>
            <a:ext cx="3810000" cy="2600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174" name="Picture 6" descr="http://www.shoutmag.co.uk/media/834098/big%20question%20400prixe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209801"/>
            <a:ext cx="3349451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7735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About the sub-region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24 affiliates in 20 countries and territories</a:t>
            </a:r>
          </a:p>
          <a:p>
            <a:r>
              <a:rPr lang="en-US" sz="2400" dirty="0" smtClean="0"/>
              <a:t>Population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11258707"/>
              </p:ext>
            </p:extLst>
          </p:nvPr>
        </p:nvGraphicFramePr>
        <p:xfrm>
          <a:off x="609600" y="2438400"/>
          <a:ext cx="7848600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2437872"/>
                <a:gridCol w="2438664"/>
                <a:gridCol w="2972064"/>
              </a:tblGrid>
              <a:tr h="789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5,000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Montserrat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10,000 – 30,000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Caribbean Netherlands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Anguilla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30,000 – 50,000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Sint </a:t>
                      </a: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Maarten, Turks &amp; Caicos Islands, British Virgin Islands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9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50,000 </a:t>
                      </a: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100,000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 Vincent &amp; the Grenadines, Antigua </a:t>
                      </a: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&amp;Barbuda</a:t>
                      </a: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Dominica, Cayman </a:t>
                      </a: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Islands, 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St Kitts-Nevis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100,000 – 200,000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Curaçao, Grenada, St </a:t>
                      </a: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Lucia, Aruba, US Virgin</a:t>
                      </a:r>
                      <a:r>
                        <a:rPr lang="en-GB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Islands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200,000 – 500,000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Guadeloupe, Martinique, Bahamas</a:t>
                      </a: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Barbados, 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4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500,000 </a:t>
                      </a: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1 million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Suriname and Guyana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1.3 million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Trinidad &amp; Tobago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2.7 million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Jamaica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4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10.7 million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Haïti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8524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Multiple languages (</a:t>
            </a:r>
            <a:r>
              <a:rPr lang="en-US" sz="3000" dirty="0" smtClean="0"/>
              <a:t>French, Dutch, English, Papiamento, Haitian Creole, Spanish</a:t>
            </a:r>
            <a:r>
              <a:rPr lang="en-US" dirty="0" smtClean="0"/>
              <a:t>)</a:t>
            </a:r>
          </a:p>
          <a:p>
            <a:r>
              <a:rPr lang="en-US" dirty="0" smtClean="0"/>
              <a:t>Government – parliamentary democracies and republics, including</a:t>
            </a:r>
          </a:p>
          <a:p>
            <a:pPr lvl="1"/>
            <a:r>
              <a:rPr lang="en-US" dirty="0" smtClean="0"/>
              <a:t>Independent countries</a:t>
            </a:r>
          </a:p>
          <a:p>
            <a:pPr lvl="1"/>
            <a:r>
              <a:rPr lang="en-US" dirty="0" smtClean="0"/>
              <a:t>British </a:t>
            </a:r>
            <a:r>
              <a:rPr lang="en-US" dirty="0" smtClean="0"/>
              <a:t>and French Overseas </a:t>
            </a:r>
            <a:r>
              <a:rPr lang="en-US" dirty="0" smtClean="0"/>
              <a:t>Territories</a:t>
            </a:r>
          </a:p>
          <a:p>
            <a:pPr lvl="1"/>
            <a:r>
              <a:rPr lang="en-US" dirty="0" smtClean="0"/>
              <a:t>Countries in the Kingdom of the Netherlands</a:t>
            </a:r>
          </a:p>
          <a:p>
            <a:r>
              <a:rPr lang="en-US" dirty="0" smtClean="0"/>
              <a:t>Economies</a:t>
            </a:r>
          </a:p>
          <a:p>
            <a:pPr lvl="1"/>
            <a:r>
              <a:rPr lang="en-US" dirty="0" smtClean="0"/>
              <a:t>Small, open </a:t>
            </a:r>
          </a:p>
          <a:p>
            <a:pPr lvl="1"/>
            <a:r>
              <a:rPr lang="en-US" dirty="0" smtClean="0"/>
              <a:t>Highly vulnerable to external shocks</a:t>
            </a:r>
          </a:p>
          <a:p>
            <a:pPr lvl="1"/>
            <a:r>
              <a:rPr lang="en-US" dirty="0" smtClean="0"/>
              <a:t>‘Natural’ disasters and other climate change factors are major threats to growth and sustainability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9140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>
                <a:solidFill>
                  <a:prstClr val="black"/>
                </a:solidFill>
              </a:rPr>
              <a:t>Representation of workers in the (sub)sectors</a:t>
            </a:r>
            <a:endParaRPr lang="en-GB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All affiliates (except CTSP Haiti) represent workers in:</a:t>
            </a:r>
          </a:p>
          <a:p>
            <a:pPr lvl="1"/>
            <a:r>
              <a:rPr lang="en-US" dirty="0" smtClean="0"/>
              <a:t>Border control and protection (Customs and Immigration)</a:t>
            </a:r>
          </a:p>
          <a:p>
            <a:pPr lvl="1"/>
            <a:r>
              <a:rPr lang="en-US" dirty="0" smtClean="0"/>
              <a:t>Inland Revenue and other revenue collecting agencies (land tax, licensing, corporate registries, etc)</a:t>
            </a:r>
          </a:p>
          <a:p>
            <a:pPr lvl="1"/>
            <a:r>
              <a:rPr lang="en-US" dirty="0" smtClean="0"/>
              <a:t>Audit Departments</a:t>
            </a:r>
          </a:p>
          <a:p>
            <a:pPr lvl="1"/>
            <a:r>
              <a:rPr lang="en-US" dirty="0" smtClean="0"/>
              <a:t>Ministries and departments responsible for public procurement</a:t>
            </a:r>
          </a:p>
          <a:p>
            <a:pPr lvl="1"/>
            <a:r>
              <a:rPr lang="en-US" dirty="0" smtClean="0"/>
              <a:t>Legal affairs, including lawyers and judges</a:t>
            </a:r>
          </a:p>
          <a:p>
            <a:r>
              <a:rPr lang="en-US" dirty="0" smtClean="0"/>
              <a:t>Some also represent workers in Police and Coast Guard</a:t>
            </a:r>
          </a:p>
          <a:p>
            <a:pPr lvl="1"/>
            <a:r>
              <a:rPr lang="en-US" dirty="0" smtClean="0"/>
              <a:t>Montserrat CSA</a:t>
            </a:r>
          </a:p>
          <a:p>
            <a:pPr lvl="1"/>
            <a:r>
              <a:rPr lang="en-US" dirty="0" smtClean="0"/>
              <a:t>WICSU-PSU in Sint Maarten * </a:t>
            </a:r>
          </a:p>
          <a:p>
            <a:pPr lvl="1"/>
            <a:r>
              <a:rPr lang="en-US" dirty="0" smtClean="0"/>
              <a:t>ABVO Curaçao *</a:t>
            </a:r>
          </a:p>
          <a:p>
            <a:pPr marL="0" indent="0">
              <a:buNone/>
            </a:pPr>
            <a:r>
              <a:rPr lang="en-US" sz="2400" dirty="0" smtClean="0"/>
              <a:t>* Note the responsibilities of the Kingdom for </a:t>
            </a:r>
            <a:r>
              <a:rPr lang="en-US" sz="2400" dirty="0" err="1" smtClean="0"/>
              <a:t>D</a:t>
            </a:r>
            <a:r>
              <a:rPr lang="en-US" sz="2400" dirty="0" err="1" smtClean="0"/>
              <a:t>efence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802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 smtClean="0"/>
              <a:t>Gender and age composition</a:t>
            </a:r>
            <a:endParaRPr lang="en-GB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50%+ women in all the (sub)sectors; in some countries, as high as 60% are women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Increasing numbers of young women (under 35 years) in Immigration and Customs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 years and over in other departments, especially at senior levels</a:t>
            </a:r>
          </a:p>
          <a:p>
            <a:pPr marL="0" lv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6566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 smtClean="0"/>
              <a:t>Successes, challenges</a:t>
            </a:r>
            <a:endParaRPr lang="en-GB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2200" dirty="0" smtClean="0"/>
              <a:t>General salary and wage bargaining across the public sector – applied to all workers</a:t>
            </a:r>
          </a:p>
          <a:p>
            <a:r>
              <a:rPr lang="en-US" sz="2200" dirty="0" smtClean="0"/>
              <a:t>Conditions of service negotiated separately</a:t>
            </a:r>
          </a:p>
          <a:p>
            <a:r>
              <a:rPr lang="en-US" sz="2200" dirty="0" smtClean="0"/>
              <a:t>Public sector unions are generally included in national consultations</a:t>
            </a:r>
          </a:p>
          <a:p>
            <a:r>
              <a:rPr lang="en-US" sz="2200" dirty="0" smtClean="0"/>
              <a:t>Transition to Revenue Authorities under which all revenue collecting agencies are now grouped</a:t>
            </a:r>
          </a:p>
          <a:p>
            <a:pPr lvl="1"/>
            <a:r>
              <a:rPr lang="en-US" sz="2200" dirty="0" smtClean="0"/>
              <a:t>Stated intention is to improve collections especially from companies and self-employed professionals (doctors, lawyers, contractors, consultants, etc)</a:t>
            </a:r>
          </a:p>
          <a:p>
            <a:pPr lvl="1"/>
            <a:r>
              <a:rPr lang="en-US" sz="2200" dirty="0" smtClean="0"/>
              <a:t>New systems of work including new technologies</a:t>
            </a:r>
          </a:p>
          <a:p>
            <a:pPr lvl="1"/>
            <a:r>
              <a:rPr lang="en-US" sz="2200" dirty="0" smtClean="0"/>
              <a:t>Introduction of finger-printing of staff (especially in Guyana; reason given is for time-keeping)</a:t>
            </a:r>
          </a:p>
          <a:p>
            <a:pPr lvl="1"/>
            <a:r>
              <a:rPr lang="en-US" sz="2200" dirty="0" smtClean="0"/>
              <a:t>Staff shortages</a:t>
            </a:r>
            <a:endParaRPr lang="en-GB" sz="2200" dirty="0"/>
          </a:p>
        </p:txBody>
      </p:sp>
    </p:spTree>
    <p:extLst>
      <p:ext uri="{BB962C8B-B14F-4D97-AF65-F5344CB8AC3E}">
        <p14:creationId xmlns="" xmlns:p14="http://schemas.microsoft.com/office/powerpoint/2010/main" val="43048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 smtClean="0"/>
              <a:t>Fight against corruption</a:t>
            </a:r>
            <a:endParaRPr lang="en-GB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92492" y="1600201"/>
            <a:ext cx="4094307" cy="4038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2013 perceptions Index of corruption in public sector of Transparency International</a:t>
            </a:r>
          </a:p>
          <a:p>
            <a:pPr lvl="1"/>
            <a:r>
              <a:rPr lang="en-GB" dirty="0" smtClean="0">
                <a:ea typeface="Calibri"/>
                <a:cs typeface="Times New Roman"/>
              </a:rPr>
              <a:t>Jamaica and T&amp;T, 38 </a:t>
            </a:r>
          </a:p>
          <a:p>
            <a:pPr lvl="1"/>
            <a:r>
              <a:rPr lang="en-GB" dirty="0" smtClean="0">
                <a:ea typeface="Calibri"/>
                <a:cs typeface="Times New Roman"/>
              </a:rPr>
              <a:t>Suriname, 36 </a:t>
            </a:r>
          </a:p>
          <a:p>
            <a:pPr lvl="1"/>
            <a:r>
              <a:rPr lang="en-GB" dirty="0" smtClean="0">
                <a:ea typeface="Calibri"/>
                <a:cs typeface="Times New Roman"/>
              </a:rPr>
              <a:t>Guyana, </a:t>
            </a:r>
            <a:r>
              <a:rPr lang="en-GB" dirty="0">
                <a:ea typeface="Calibri"/>
                <a:cs typeface="Times New Roman"/>
              </a:rPr>
              <a:t>27 </a:t>
            </a:r>
            <a:endParaRPr lang="en-GB" dirty="0" smtClean="0">
              <a:ea typeface="Calibri"/>
              <a:cs typeface="Times New Roman"/>
            </a:endParaRPr>
          </a:p>
          <a:p>
            <a:pPr lvl="1"/>
            <a:r>
              <a:rPr lang="en-GB" dirty="0" smtClean="0">
                <a:ea typeface="Calibri"/>
                <a:cs typeface="Times New Roman"/>
              </a:rPr>
              <a:t>Haïti, 19</a:t>
            </a:r>
            <a:endParaRPr lang="en-GB" dirty="0">
              <a:ea typeface="Calibri"/>
              <a:cs typeface="Times New Roman"/>
            </a:endParaRPr>
          </a:p>
          <a:p>
            <a:r>
              <a:rPr lang="en-US" dirty="0" smtClean="0">
                <a:cs typeface="Times New Roman"/>
              </a:rPr>
              <a:t>Other Caribbean countries score above 50</a:t>
            </a:r>
            <a:endParaRPr lang="en-GB" dirty="0"/>
          </a:p>
        </p:txBody>
      </p:sp>
      <p:pic>
        <p:nvPicPr>
          <p:cNvPr id="2050" name="Picture 2" descr="http://www.thelocal.it/userdata/images/article/w468/f80e8eaa37ab2197fc3ace2a5cff92ec5d1c98d5d521beeb3dbdcaac4367e33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54" y="2362200"/>
            <a:ext cx="4457700" cy="2381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2757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 smtClean="0"/>
              <a:t>Current concerns</a:t>
            </a:r>
            <a:endParaRPr lang="en-GB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67000" y="1219200"/>
            <a:ext cx="6019800" cy="5410200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Guyana and Trinidad &amp; Tobago</a:t>
            </a:r>
          </a:p>
          <a:p>
            <a:pPr lvl="1"/>
            <a:r>
              <a:rPr lang="en-US" sz="1400" dirty="0" smtClean="0"/>
              <a:t>Corruption also linked to race and ethnic relations and tensions</a:t>
            </a:r>
          </a:p>
          <a:p>
            <a:pPr lvl="1"/>
            <a:r>
              <a:rPr lang="en-US" sz="1400" dirty="0" smtClean="0"/>
              <a:t>In T&amp;T, unions fighting against contract nature of judges in the Industrial Court. Situation results in postponement of cases, delays in judgments</a:t>
            </a:r>
          </a:p>
          <a:p>
            <a:pPr lvl="1"/>
            <a:r>
              <a:rPr lang="en-US" sz="1400" dirty="0" smtClean="0"/>
              <a:t>Recent charges about expenditure for building works not properly completed or on time</a:t>
            </a:r>
          </a:p>
          <a:p>
            <a:pPr lvl="1"/>
            <a:r>
              <a:rPr lang="en-US" sz="1400" dirty="0" smtClean="0"/>
              <a:t>Guyana has not passed anti-money-laundering bill and has been “blacklisted” by </a:t>
            </a:r>
            <a:r>
              <a:rPr lang="en-GB" sz="1400" dirty="0" smtClean="0"/>
              <a:t>Caribbean Financial Action Taskforce (CFATF) </a:t>
            </a:r>
            <a:endParaRPr lang="en-US" sz="1400" dirty="0" smtClean="0"/>
          </a:p>
          <a:p>
            <a:r>
              <a:rPr lang="en-US" sz="1600" b="1" dirty="0" smtClean="0"/>
              <a:t>Jamaica</a:t>
            </a:r>
          </a:p>
          <a:p>
            <a:pPr lvl="1"/>
            <a:r>
              <a:rPr lang="en-US" sz="1400" dirty="0" smtClean="0"/>
              <a:t>Most recent case relates to public procurement and charges made by the Contractor General regarding multimillion dollar building projects</a:t>
            </a:r>
          </a:p>
          <a:p>
            <a:r>
              <a:rPr lang="en-US" sz="1600" b="1" dirty="0" smtClean="0"/>
              <a:t>Haiti</a:t>
            </a:r>
          </a:p>
          <a:p>
            <a:pPr lvl="1"/>
            <a:r>
              <a:rPr lang="en-US" sz="1400" dirty="0" smtClean="0"/>
              <a:t>Long history of various forms of corruption linked to absence of living wages and partisan political pressures especially in relation to public procurement</a:t>
            </a:r>
          </a:p>
          <a:p>
            <a:r>
              <a:rPr lang="en-US" sz="1600" b="1" dirty="0" smtClean="0"/>
              <a:t>St Maarten and Curacao</a:t>
            </a:r>
          </a:p>
          <a:p>
            <a:pPr lvl="1"/>
            <a:r>
              <a:rPr lang="en-US" sz="1400" dirty="0" smtClean="0"/>
              <a:t>Recent report highlighting problems related to border control and protection, money laundering drug- and human-trafficking </a:t>
            </a:r>
          </a:p>
          <a:p>
            <a:r>
              <a:rPr lang="en-US" sz="1600" b="1" dirty="0" smtClean="0"/>
              <a:t>Suriname</a:t>
            </a:r>
          </a:p>
          <a:p>
            <a:pPr lvl="1"/>
            <a:r>
              <a:rPr lang="en-US" sz="1400" dirty="0" smtClean="0"/>
              <a:t>Long history at highest levels of government linked to arms-trading and drug-trafficking</a:t>
            </a:r>
            <a:endParaRPr lang="en-GB" sz="1400" dirty="0"/>
          </a:p>
        </p:txBody>
      </p:sp>
      <p:pic>
        <p:nvPicPr>
          <p:cNvPr id="3074" name="Picture 2" descr="http://www.spyghana.com/wp-content/uploads/2013/06/wpid-corruption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2362200" cy="2000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7505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2206</TotalTime>
  <Words>1395</Words>
  <Application>Microsoft Office PowerPoint</Application>
  <PresentationFormat>On-screen Show (4:3)</PresentationFormat>
  <Paragraphs>208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PSI Caribbean’s perspectives and experiences in the fight against Corruption and for Tax Justice</vt:lpstr>
      <vt:lpstr>Slide 2</vt:lpstr>
      <vt:lpstr>About the sub-region</vt:lpstr>
      <vt:lpstr>Slide 4</vt:lpstr>
      <vt:lpstr>Representation of workers in the (sub)sectors</vt:lpstr>
      <vt:lpstr>Gender and age composition</vt:lpstr>
      <vt:lpstr>Successes, challenges</vt:lpstr>
      <vt:lpstr>Fight against corruption</vt:lpstr>
      <vt:lpstr>Current concerns</vt:lpstr>
      <vt:lpstr>Big challenges for unions and workers</vt:lpstr>
      <vt:lpstr>Some important questions</vt:lpstr>
      <vt:lpstr>Slide 12</vt:lpstr>
      <vt:lpstr>Importance of taxation in the Caribbean</vt:lpstr>
      <vt:lpstr>Tax policies across the Caribbean </vt:lpstr>
      <vt:lpstr>Income Tax</vt:lpstr>
      <vt:lpstr>Value Added Tax (VAT) revenue</vt:lpstr>
      <vt:lpstr>Total tax revenue as % of GDP</vt:lpstr>
      <vt:lpstr>Tax havens</vt:lpstr>
      <vt:lpstr>Slide 19</vt:lpstr>
      <vt:lpstr>Caribbean Financial Action Task Force (CFATF)</vt:lpstr>
      <vt:lpstr>Union action</vt:lpstr>
      <vt:lpstr>Priorities, future plans</vt:lpstr>
      <vt:lpstr>Slide 23</vt:lpstr>
    </vt:vector>
  </TitlesOfParts>
  <Company>PSI Caribbean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Massian</dc:creator>
  <cp:lastModifiedBy>Nacho</cp:lastModifiedBy>
  <cp:revision>52</cp:revision>
  <dcterms:created xsi:type="dcterms:W3CDTF">2014-10-03T09:14:00Z</dcterms:created>
  <dcterms:modified xsi:type="dcterms:W3CDTF">2014-10-07T10:53:34Z</dcterms:modified>
</cp:coreProperties>
</file>