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6" r:id="rId3"/>
    <p:sldId id="258" r:id="rId4"/>
    <p:sldId id="273" r:id="rId5"/>
    <p:sldId id="272" r:id="rId6"/>
    <p:sldId id="259" r:id="rId7"/>
    <p:sldId id="260" r:id="rId8"/>
    <p:sldId id="274" r:id="rId9"/>
    <p:sldId id="275" r:id="rId10"/>
    <p:sldId id="261" r:id="rId11"/>
    <p:sldId id="262" r:id="rId12"/>
    <p:sldId id="265" r:id="rId13"/>
    <p:sldId id="271" r:id="rId14"/>
    <p:sldId id="269" r:id="rId15"/>
    <p:sldId id="270" r:id="rId16"/>
  </p:sldIdLst>
  <p:sldSz cx="9144000" cy="6858000" type="screen4x3"/>
  <p:notesSz cx="6669088" cy="99266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9E90E-342A-4526-BB7D-9E86C9A36F7C}" type="datetimeFigureOut">
              <a:rPr lang="sk-SK" smtClean="0"/>
              <a:pPr/>
              <a:t>9.10.2014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16E8E-F967-4177-935E-34E1F9C91755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2A93-7556-4192-8003-B355EF6F65A8}" type="datetime1">
              <a:rPr lang="sk-SK" smtClean="0"/>
              <a:pPr/>
              <a:t>9.10.2014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Ľudmila Pazderová, koordinátorka Komisie mladých pri VV SOZ ZaSS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9F2E-9AEA-44DF-9D74-B36AEF5EAE08}" type="datetime1">
              <a:rPr lang="sk-SK" smtClean="0"/>
              <a:pPr/>
              <a:t>9.10.2014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Ľudmila Pazderová, koordinátorka Komisie mladých pri VV SOZ ZaSS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CA364-68FA-443A-AF30-C63583F8BE57}" type="datetime1">
              <a:rPr lang="sk-SK" smtClean="0"/>
              <a:pPr/>
              <a:t>9.10.2014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Ľudmila Pazderová, koordinátorka Komisie mladých pri VV SOZ ZaSS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DC8D-C875-4174-924B-8E98990139C8}" type="datetime1">
              <a:rPr lang="sk-SK" smtClean="0"/>
              <a:pPr/>
              <a:t>9.10.2014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Ľudmila Pazderová, koordinátorka Komisie mladých pri VV SOZ ZaSS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CD87-3991-4F12-B691-82281A9BEEB4}" type="datetime1">
              <a:rPr lang="sk-SK" smtClean="0"/>
              <a:pPr/>
              <a:t>9.10.2014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Ľudmila Pazderová, koordinátorka Komisie mladých pri VV SOZ ZaSS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0318-7E21-4F6E-AD44-6D109E66A6E5}" type="datetime1">
              <a:rPr lang="sk-SK" smtClean="0"/>
              <a:pPr/>
              <a:t>9.10.2014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Ľudmila Pazderová, koordinátorka Komisie mladých pri VV SOZ ZaSS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0E15-964F-4B44-BCC4-9B01894631B8}" type="datetime1">
              <a:rPr lang="sk-SK" smtClean="0"/>
              <a:pPr/>
              <a:t>9.10.2014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Ľudmila Pazderová, koordinátorka Komisie mladých pri VV SOZ ZaSS</a:t>
            </a: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1AA7-1F9B-4FCC-85FA-B2E0E03E5564}" type="datetime1">
              <a:rPr lang="sk-SK" smtClean="0"/>
              <a:pPr/>
              <a:t>9.10.2014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Ľudmila Pazderová, koordinátorka Komisie mladých pri VV SOZ ZaSS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3DF0-C442-4BFB-BFC0-2BC1E10EE16F}" type="datetime1">
              <a:rPr lang="sk-SK" smtClean="0"/>
              <a:pPr/>
              <a:t>9.10.2014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Ľudmila Pazderová, koordinátorka Komisie mladých pri VV SOZ ZaSS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E766C-95A3-4885-809A-901E69AC521E}" type="datetime1">
              <a:rPr lang="sk-SK" smtClean="0"/>
              <a:pPr/>
              <a:t>9.10.2014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Ľudmila Pazderová, koordinátorka Komisie mladých pri VV SOZ ZaSS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893E-A5D7-4AAD-A8EE-9BAE337DFC3C}" type="datetime1">
              <a:rPr lang="sk-SK" smtClean="0"/>
              <a:pPr/>
              <a:t>9.10.2014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Ľudmila Pazderová, koordinátorka Komisie mladých pri VV SOZ ZaSS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C3FD1-4171-43FB-AB48-6043C17308DC}" type="datetime1">
              <a:rPr lang="sk-SK" smtClean="0"/>
              <a:pPr/>
              <a:t>9.10.2014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Ľudmila Pazderová, koordinátorka Komisie mladých pri VV SOZ ZaSS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osz.cmkos.cz/" TargetMode="External"/><Relationship Id="rId3" Type="http://schemas.openxmlformats.org/officeDocument/2006/relationships/hyperlink" Target="http://www.etuc.org/" TargetMode="External"/><Relationship Id="rId7" Type="http://schemas.openxmlformats.org/officeDocument/2006/relationships/hyperlink" Target="http://www.cmkos.cz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sozzass.sk/" TargetMode="External"/><Relationship Id="rId5" Type="http://schemas.openxmlformats.org/officeDocument/2006/relationships/hyperlink" Target="http://www.world-psi.org/" TargetMode="External"/><Relationship Id="rId4" Type="http://schemas.openxmlformats.org/officeDocument/2006/relationships/hyperlink" Target="http://www.epsu.org/" TargetMode="External"/><Relationship Id="rId9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mailto:pazderova@sozzass.s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2000" y="3352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Seminár pre mladých </a:t>
            </a:r>
            <a:br>
              <a:rPr lang="sk-SK" dirty="0" smtClean="0"/>
            </a:br>
            <a:r>
              <a:rPr lang="sk-SK" dirty="0" smtClean="0"/>
              <a:t>Projekt</a:t>
            </a:r>
            <a:br>
              <a:rPr lang="sk-SK" dirty="0" smtClean="0"/>
            </a:br>
            <a:r>
              <a:rPr lang="sk-SK" dirty="0" smtClean="0"/>
              <a:t>IMPACT / PSI / EPSU / OSZ SP ČR</a:t>
            </a:r>
            <a:endParaRPr lang="sk-SK" dirty="0"/>
          </a:p>
        </p:txBody>
      </p:sp>
      <p:pic>
        <p:nvPicPr>
          <p:cNvPr id="4" name="Obrázok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533400"/>
            <a:ext cx="15240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5029200" cy="365125"/>
          </a:xfrm>
        </p:spPr>
        <p:txBody>
          <a:bodyPr/>
          <a:lstStyle/>
          <a:p>
            <a:r>
              <a:rPr lang="sk-SK" dirty="0" smtClean="0"/>
              <a:t>Ľudmila Pazderová, koordinátorka Komisie mladých pri VV SOZ ZaSS</a:t>
            </a:r>
            <a:endParaRPr lang="sk-SK" dirty="0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6FC9-E899-4330-A61E-9179960DE9EF}" type="datetime1">
              <a:rPr lang="sk-SK" smtClean="0"/>
              <a:pPr/>
              <a:t>9.10.2014</a:t>
            </a:fld>
            <a:endParaRPr lang="sk-SK" dirty="0"/>
          </a:p>
        </p:txBody>
      </p:sp>
      <p:pic>
        <p:nvPicPr>
          <p:cNvPr id="21505" name="Obrázok 5" descr="OS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447800"/>
            <a:ext cx="146802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PS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57200"/>
            <a:ext cx="39338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impac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1371600"/>
            <a:ext cx="5838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Documents and Settings\Knapcokova\Desktop\ODBOROVY ZVäZ\EPSU\epsu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303167"/>
            <a:ext cx="1600200" cy="817245"/>
          </a:xfrm>
          <a:prstGeom prst="rect">
            <a:avLst/>
          </a:prstGeom>
          <a:noFill/>
        </p:spPr>
      </p:pic>
      <p:sp>
        <p:nvSpPr>
          <p:cNvPr id="14" name="BlokTextu 13"/>
          <p:cNvSpPr txBox="1"/>
          <p:nvPr/>
        </p:nvSpPr>
        <p:spPr>
          <a:xfrm>
            <a:off x="4648200" y="5638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Pavlov, 10.-12. október 2014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5410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sk-SK" dirty="0" smtClean="0"/>
          </a:p>
          <a:p>
            <a:r>
              <a:rPr lang="sk-SK" dirty="0" smtClean="0"/>
              <a:t>Platná			</a:t>
            </a:r>
            <a:r>
              <a:rPr lang="sk-SK" dirty="0" err="1" smtClean="0"/>
              <a:t>Valid</a:t>
            </a:r>
            <a:endParaRPr lang="sk-SK" dirty="0" smtClean="0"/>
          </a:p>
          <a:p>
            <a:pPr>
              <a:buNone/>
            </a:pPr>
            <a:endParaRPr lang="sk-SK" dirty="0" smtClean="0"/>
          </a:p>
          <a:p>
            <a:r>
              <a:rPr lang="sk-SK" dirty="0" smtClean="0"/>
              <a:t>Neplatná		Invalid</a:t>
            </a:r>
          </a:p>
          <a:p>
            <a:pPr>
              <a:buNone/>
            </a:pPr>
            <a:endParaRPr lang="sk-SK" dirty="0" smtClean="0"/>
          </a:p>
          <a:p>
            <a:r>
              <a:rPr lang="sk-SK" dirty="0" smtClean="0"/>
              <a:t>Podniková 		</a:t>
            </a:r>
            <a:r>
              <a:rPr lang="sk-SK" dirty="0" err="1" smtClean="0"/>
              <a:t>Corporate</a:t>
            </a:r>
            <a:r>
              <a:rPr lang="sk-SK" dirty="0" smtClean="0"/>
              <a:t> / </a:t>
            </a:r>
            <a:r>
              <a:rPr lang="sk-SK" dirty="0" err="1" smtClean="0"/>
              <a:t>Basic</a:t>
            </a:r>
            <a:endParaRPr lang="sk-SK" dirty="0" smtClean="0"/>
          </a:p>
          <a:p>
            <a:pPr>
              <a:buNone/>
            </a:pPr>
            <a:endParaRPr lang="sk-SK" dirty="0" smtClean="0"/>
          </a:p>
          <a:p>
            <a:r>
              <a:rPr lang="sk-SK" dirty="0" smtClean="0"/>
              <a:t>KZ vyššieho stupňa	</a:t>
            </a:r>
          </a:p>
          <a:p>
            <a:pPr>
              <a:buNone/>
            </a:pPr>
            <a:r>
              <a:rPr lang="sk-SK" dirty="0" smtClean="0"/>
              <a:t>			</a:t>
            </a:r>
            <a:r>
              <a:rPr lang="sk-SK" dirty="0" err="1" smtClean="0"/>
              <a:t>Higher</a:t>
            </a:r>
            <a:r>
              <a:rPr lang="sk-SK" dirty="0" smtClean="0"/>
              <a:t> </a:t>
            </a:r>
            <a:r>
              <a:rPr lang="sk-SK" dirty="0" err="1" smtClean="0"/>
              <a:t>level</a:t>
            </a:r>
            <a:r>
              <a:rPr lang="sk-SK" dirty="0" smtClean="0"/>
              <a:t> </a:t>
            </a:r>
            <a:r>
              <a:rPr lang="sk-SK" dirty="0" err="1" smtClean="0"/>
              <a:t>Collective</a:t>
            </a:r>
            <a:r>
              <a:rPr lang="sk-SK" dirty="0" smtClean="0"/>
              <a:t> </a:t>
            </a:r>
            <a:r>
              <a:rPr lang="sk-SK" dirty="0" err="1" smtClean="0"/>
              <a:t>agreement</a:t>
            </a:r>
            <a:r>
              <a:rPr lang="sk-SK" dirty="0" smtClean="0"/>
              <a:t> 	</a:t>
            </a:r>
          </a:p>
          <a:p>
            <a:endParaRPr lang="sk-SK" dirty="0" smtClean="0"/>
          </a:p>
          <a:p>
            <a:endParaRPr lang="sk-SK" sz="2000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2057400" y="6356350"/>
            <a:ext cx="4724400" cy="365125"/>
          </a:xfrm>
        </p:spPr>
        <p:txBody>
          <a:bodyPr/>
          <a:lstStyle/>
          <a:p>
            <a:r>
              <a:rPr lang="sk-SK" smtClean="0"/>
              <a:t>Ľudmila Pazderová, koordinátorka Komisie mladých pri VV SOZ ZaSS</a:t>
            </a:r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040F-3E14-42E2-9006-718F578164EB}" type="datetime1">
              <a:rPr lang="sk-SK" smtClean="0"/>
              <a:pPr/>
              <a:t>9.10.2014</a:t>
            </a:fld>
            <a:endParaRPr lang="sk-SK"/>
          </a:p>
        </p:txBody>
      </p:sp>
      <p:pic>
        <p:nvPicPr>
          <p:cNvPr id="41991" name="Picture 7" descr="C:\Documents and Settings\Knapcokova\Desktop\AKCIE SOZZASS\PSI_EPSU_IMPACT 2013-2014\Pavlov_10_2014\i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609600"/>
            <a:ext cx="2209800" cy="18645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5029200"/>
          </a:xfrm>
        </p:spPr>
        <p:txBody>
          <a:bodyPr>
            <a:normAutofit fontScale="62500" lnSpcReduction="20000"/>
          </a:bodyPr>
          <a:lstStyle/>
          <a:p>
            <a:r>
              <a:rPr lang="sk-SK" sz="3400" dirty="0" smtClean="0"/>
              <a:t>Demonštrácia	</a:t>
            </a:r>
            <a:r>
              <a:rPr lang="sk-SK" sz="3400" dirty="0" err="1" smtClean="0"/>
              <a:t>Demonstration</a:t>
            </a:r>
            <a:endParaRPr lang="sk-SK" sz="3400" dirty="0" smtClean="0"/>
          </a:p>
          <a:p>
            <a:endParaRPr lang="sk-SK" sz="3400" dirty="0" smtClean="0"/>
          </a:p>
          <a:p>
            <a:r>
              <a:rPr lang="sk-SK" sz="3400" dirty="0" smtClean="0"/>
              <a:t>Štrajk (stávka) 	</a:t>
            </a:r>
            <a:r>
              <a:rPr lang="sk-SK" sz="3400" dirty="0" err="1" smtClean="0"/>
              <a:t>Strike</a:t>
            </a:r>
            <a:endParaRPr lang="sk-SK" sz="3400" dirty="0" smtClean="0"/>
          </a:p>
          <a:p>
            <a:endParaRPr lang="sk-SK" sz="3400" dirty="0" smtClean="0"/>
          </a:p>
          <a:p>
            <a:r>
              <a:rPr lang="sk-SK" sz="3400" dirty="0" smtClean="0"/>
              <a:t>Zákonný		</a:t>
            </a:r>
            <a:r>
              <a:rPr lang="sk-SK" sz="3400" dirty="0" err="1" smtClean="0"/>
              <a:t>Legal</a:t>
            </a:r>
            <a:endParaRPr lang="sk-SK" sz="3400" dirty="0" smtClean="0"/>
          </a:p>
          <a:p>
            <a:endParaRPr lang="sk-SK" sz="3400" dirty="0" smtClean="0"/>
          </a:p>
          <a:p>
            <a:r>
              <a:rPr lang="sk-SK" sz="3400" dirty="0" smtClean="0"/>
              <a:t>Nezákonný		</a:t>
            </a:r>
            <a:r>
              <a:rPr lang="sk-SK" sz="3400" dirty="0" err="1" smtClean="0"/>
              <a:t>Illegal</a:t>
            </a:r>
            <a:endParaRPr lang="sk-SK" sz="3400" dirty="0" smtClean="0"/>
          </a:p>
          <a:p>
            <a:endParaRPr lang="sk-SK" sz="3400" dirty="0" smtClean="0"/>
          </a:p>
          <a:p>
            <a:r>
              <a:rPr lang="sk-SK" sz="3400" dirty="0" smtClean="0"/>
              <a:t>Solidárny		</a:t>
            </a:r>
            <a:r>
              <a:rPr lang="sk-SK" sz="3400" dirty="0" err="1" smtClean="0"/>
              <a:t>Solidary</a:t>
            </a:r>
            <a:endParaRPr lang="sk-SK" sz="3400" dirty="0" smtClean="0"/>
          </a:p>
          <a:p>
            <a:pPr>
              <a:buNone/>
            </a:pPr>
            <a:endParaRPr lang="sk-SK" sz="3400" dirty="0" smtClean="0"/>
          </a:p>
          <a:p>
            <a:r>
              <a:rPr lang="sk-SK" sz="3400" dirty="0" smtClean="0"/>
              <a:t>Sprostredkovateľ	</a:t>
            </a:r>
            <a:r>
              <a:rPr lang="sk-SK" sz="3400" dirty="0" err="1" smtClean="0"/>
              <a:t>Mediator</a:t>
            </a:r>
            <a:endParaRPr lang="sk-SK" sz="3400" dirty="0" smtClean="0"/>
          </a:p>
          <a:p>
            <a:endParaRPr lang="sk-SK" sz="3400" dirty="0" smtClean="0"/>
          </a:p>
          <a:p>
            <a:r>
              <a:rPr lang="sk-SK" sz="3400" dirty="0" smtClean="0"/>
              <a:t>Rozhodca		</a:t>
            </a:r>
            <a:r>
              <a:rPr lang="sk-SK" sz="3400" dirty="0" err="1" smtClean="0"/>
              <a:t>Decider</a:t>
            </a:r>
            <a:r>
              <a:rPr lang="sk-SK" sz="3400" dirty="0" smtClean="0"/>
              <a:t> / </a:t>
            </a:r>
            <a:r>
              <a:rPr lang="sk-SK" sz="3400" dirty="0" err="1" smtClean="0"/>
              <a:t>Judge</a:t>
            </a:r>
            <a:r>
              <a:rPr lang="sk-SK" sz="3400" dirty="0" smtClean="0"/>
              <a:t> / Arbiter</a:t>
            </a:r>
          </a:p>
          <a:p>
            <a:endParaRPr lang="sk-SK" sz="3400" dirty="0" smtClean="0"/>
          </a:p>
          <a:p>
            <a:r>
              <a:rPr lang="sk-SK" sz="3400" dirty="0" smtClean="0"/>
              <a:t>Petícia		</a:t>
            </a:r>
            <a:r>
              <a:rPr lang="sk-SK" sz="3400" dirty="0" err="1" smtClean="0"/>
              <a:t>Petition</a:t>
            </a:r>
            <a:r>
              <a:rPr lang="sk-SK" sz="3400" dirty="0" smtClean="0"/>
              <a:t> </a:t>
            </a:r>
          </a:p>
          <a:p>
            <a:endParaRPr lang="sk-SK" sz="3400" dirty="0" smtClean="0"/>
          </a:p>
          <a:p>
            <a:endParaRPr lang="sk-SK" sz="2800" dirty="0" smtClean="0"/>
          </a:p>
          <a:p>
            <a:pPr>
              <a:buNone/>
            </a:pPr>
            <a:endParaRPr lang="sk-SK" sz="2800" dirty="0" smtClean="0"/>
          </a:p>
          <a:p>
            <a:endParaRPr lang="sk-SK" sz="2800" dirty="0" smtClean="0"/>
          </a:p>
          <a:p>
            <a:pPr>
              <a:buNone/>
            </a:pPr>
            <a:endParaRPr lang="sk-SK" sz="2800" dirty="0" smtClean="0"/>
          </a:p>
          <a:p>
            <a:pPr>
              <a:buNone/>
            </a:pPr>
            <a:endParaRPr lang="sk-SK" sz="2800" dirty="0" smtClean="0"/>
          </a:p>
          <a:p>
            <a:endParaRPr lang="sk-SK" sz="2800" dirty="0" smtClean="0"/>
          </a:p>
          <a:p>
            <a:pPr>
              <a:buNone/>
            </a:pPr>
            <a:endParaRPr lang="sk-SK" sz="2800" dirty="0" smtClean="0"/>
          </a:p>
          <a:p>
            <a:endParaRPr lang="sk-SK" sz="280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C605-F156-4986-81B0-BFFA6ABB49C3}" type="datetime1">
              <a:rPr lang="sk-SK" smtClean="0"/>
              <a:pPr/>
              <a:t>9.10.2014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Ľudmila Pazderová, koordinátorka Komisie mladých pri VV SOZ ZaSS</a:t>
            </a:r>
            <a:endParaRPr lang="sk-SK"/>
          </a:p>
        </p:txBody>
      </p:sp>
      <p:pic>
        <p:nvPicPr>
          <p:cNvPr id="40961" name="Picture 1" descr="C:\Documents and Settings\Knapcokova\Desktop\AKCIE SOZZASS\PSI_EPSU_IMPACT 2013-2014\Pavlov_10_2014\RUZ_rokovanie_zla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514600"/>
            <a:ext cx="2982119" cy="1981200"/>
          </a:xfrm>
          <a:prstGeom prst="rect">
            <a:avLst/>
          </a:prstGeom>
          <a:noFill/>
        </p:spPr>
      </p:pic>
      <p:pic>
        <p:nvPicPr>
          <p:cNvPr id="11" name="Picture 2" descr="C:\Documents and Settings\Knapcokova\Desktop\AKCIE SOZZASS\PSI_EPSU_IMPACT 2013-2014\Pavlov_10_2014\Foto_tyzdna2_Indonezia_SITA_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81000"/>
            <a:ext cx="2857500" cy="1683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 smtClean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BB57-3F6C-47FE-AEF7-FB5C09C4A535}" type="datetime1">
              <a:rPr lang="sk-SK" smtClean="0"/>
              <a:pPr/>
              <a:t>9.10.2014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4876800" cy="365125"/>
          </a:xfrm>
        </p:spPr>
        <p:txBody>
          <a:bodyPr/>
          <a:lstStyle/>
          <a:p>
            <a:r>
              <a:rPr lang="sk-SK" dirty="0" smtClean="0"/>
              <a:t>Ľudmila Pazderová, koordinátorka Komisie mladých pri VV SOZ ZaSS</a:t>
            </a:r>
            <a:endParaRPr lang="sk-SK" dirty="0"/>
          </a:p>
        </p:txBody>
      </p:sp>
      <p:sp>
        <p:nvSpPr>
          <p:cNvPr id="15" name="BlokTextu 14"/>
          <p:cNvSpPr txBox="1"/>
          <p:nvPr/>
        </p:nvSpPr>
        <p:spPr>
          <a:xfrm>
            <a:off x="457200" y="381000"/>
            <a:ext cx="80772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sk-SK" sz="2800" dirty="0" smtClean="0"/>
              <a:t>Pracovné miesto 		</a:t>
            </a:r>
            <a:r>
              <a:rPr lang="sk-SK" sz="2800" dirty="0" err="1" smtClean="0"/>
              <a:t>Job</a:t>
            </a:r>
            <a:endParaRPr lang="sk-SK" sz="2800" dirty="0" smtClean="0"/>
          </a:p>
          <a:p>
            <a:pPr>
              <a:buFont typeface="Arial" charset="0"/>
              <a:buChar char="•"/>
            </a:pPr>
            <a:endParaRPr lang="sk-SK" sz="2800" dirty="0" smtClean="0"/>
          </a:p>
          <a:p>
            <a:pPr>
              <a:buFont typeface="Arial" charset="0"/>
              <a:buChar char="•"/>
            </a:pPr>
            <a:r>
              <a:rPr lang="sk-SK" sz="2800" dirty="0" smtClean="0"/>
              <a:t>Pracovisko			</a:t>
            </a:r>
            <a:r>
              <a:rPr lang="sk-SK" sz="2800" dirty="0" err="1" smtClean="0"/>
              <a:t>Workplace</a:t>
            </a:r>
            <a:endParaRPr lang="sk-SK" sz="2800" dirty="0" smtClean="0"/>
          </a:p>
          <a:p>
            <a:endParaRPr lang="sk-SK" sz="2800" dirty="0" smtClean="0"/>
          </a:p>
          <a:p>
            <a:pPr>
              <a:buFont typeface="Arial" charset="0"/>
              <a:buChar char="•"/>
            </a:pPr>
            <a:r>
              <a:rPr lang="sk-SK" sz="2800" dirty="0" smtClean="0"/>
              <a:t>Pracovný čas		</a:t>
            </a:r>
            <a:r>
              <a:rPr lang="sk-SK" sz="2800" dirty="0" err="1" smtClean="0"/>
              <a:t>Working</a:t>
            </a:r>
            <a:r>
              <a:rPr lang="sk-SK" sz="2800" dirty="0" smtClean="0"/>
              <a:t> </a:t>
            </a:r>
            <a:r>
              <a:rPr lang="sk-SK" sz="2800" dirty="0" err="1" smtClean="0"/>
              <a:t>time</a:t>
            </a:r>
            <a:endParaRPr lang="sk-SK" sz="2800" dirty="0" smtClean="0"/>
          </a:p>
          <a:p>
            <a:pPr>
              <a:buFont typeface="Arial" charset="0"/>
              <a:buChar char="•"/>
            </a:pPr>
            <a:endParaRPr lang="sk-SK" sz="2800" dirty="0" smtClean="0"/>
          </a:p>
          <a:p>
            <a:pPr>
              <a:buFont typeface="Arial" charset="0"/>
              <a:buChar char="•"/>
            </a:pPr>
            <a:r>
              <a:rPr lang="sk-SK" sz="2800" dirty="0" smtClean="0"/>
              <a:t>Pracovná zmluva			</a:t>
            </a:r>
            <a:r>
              <a:rPr lang="sk-SK" sz="2800" dirty="0" err="1" smtClean="0"/>
              <a:t>Employment</a:t>
            </a:r>
            <a:r>
              <a:rPr lang="sk-SK" sz="2800" dirty="0" smtClean="0"/>
              <a:t> </a:t>
            </a:r>
            <a:r>
              <a:rPr lang="sk-SK" sz="2800" dirty="0" err="1" smtClean="0"/>
              <a:t>contract</a:t>
            </a:r>
            <a:endParaRPr lang="sk-SK" sz="2800" dirty="0" smtClean="0"/>
          </a:p>
          <a:p>
            <a:pPr>
              <a:buFont typeface="Arial" charset="0"/>
              <a:buChar char="•"/>
            </a:pPr>
            <a:endParaRPr lang="sk-SK" sz="2800" dirty="0" smtClean="0"/>
          </a:p>
          <a:p>
            <a:pPr>
              <a:buFont typeface="Arial" charset="0"/>
              <a:buChar char="•"/>
            </a:pPr>
            <a:r>
              <a:rPr lang="sk-SK" sz="2800" dirty="0" smtClean="0"/>
              <a:t>Dohoda o vykonaní práce	</a:t>
            </a:r>
            <a:r>
              <a:rPr lang="sk-SK" sz="2800" dirty="0" err="1" smtClean="0"/>
              <a:t>Service</a:t>
            </a:r>
            <a:r>
              <a:rPr lang="sk-SK" sz="2800" dirty="0" smtClean="0"/>
              <a:t> </a:t>
            </a:r>
            <a:r>
              <a:rPr lang="sk-SK" sz="2800" dirty="0" err="1" smtClean="0"/>
              <a:t>agreement</a:t>
            </a:r>
            <a:endParaRPr lang="sk-SK" sz="2800" dirty="0" smtClean="0"/>
          </a:p>
          <a:p>
            <a:endParaRPr lang="sk-SK" sz="2800" dirty="0" smtClean="0"/>
          </a:p>
          <a:p>
            <a:pPr>
              <a:buFont typeface="Arial" charset="0"/>
              <a:buChar char="•"/>
            </a:pPr>
            <a:r>
              <a:rPr lang="sk-SK" sz="2800" dirty="0" smtClean="0"/>
              <a:t>Agentúra dočasného zamestnávania</a:t>
            </a:r>
          </a:p>
          <a:p>
            <a:pPr lvl="8"/>
            <a:r>
              <a:rPr lang="sk-SK" sz="2800" dirty="0" smtClean="0"/>
              <a:t>	</a:t>
            </a:r>
          </a:p>
          <a:p>
            <a:r>
              <a:rPr lang="sk-SK" sz="2800" dirty="0" smtClean="0"/>
              <a:t>			</a:t>
            </a:r>
            <a:r>
              <a:rPr lang="sk-SK" sz="2800" dirty="0" err="1" smtClean="0"/>
              <a:t>Temporary</a:t>
            </a:r>
            <a:r>
              <a:rPr lang="sk-SK" sz="2800" dirty="0" smtClean="0"/>
              <a:t> </a:t>
            </a:r>
            <a:r>
              <a:rPr lang="sk-SK" sz="2800" dirty="0" err="1" smtClean="0"/>
              <a:t>employment</a:t>
            </a:r>
            <a:r>
              <a:rPr lang="sk-SK" sz="2800" dirty="0" smtClean="0"/>
              <a:t> </a:t>
            </a:r>
            <a:r>
              <a:rPr lang="sk-SK" sz="2800" dirty="0" err="1" smtClean="0"/>
              <a:t>agency</a:t>
            </a:r>
            <a:endParaRPr lang="sk-SK" sz="2800" dirty="0" smtClean="0"/>
          </a:p>
          <a:p>
            <a:endParaRPr lang="sk-SK" sz="2800" dirty="0" smtClean="0"/>
          </a:p>
          <a:p>
            <a:endParaRPr lang="sk-SK" sz="2800" dirty="0" smtClean="0"/>
          </a:p>
        </p:txBody>
      </p:sp>
      <p:pic>
        <p:nvPicPr>
          <p:cNvPr id="37889" name="Picture 1" descr="C:\Documents and Settings\Knapcokova\Desktop\AKCIE SOZZASS\PSI_EPSU_IMPACT 2013-2014\Pavlov_10_2014\workspaces__office_chairs_250_PH0106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381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DC8D-C875-4174-924B-8E98990139C8}" type="datetime1">
              <a:rPr lang="sk-SK" smtClean="0"/>
              <a:pPr/>
              <a:t>9.10.2014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Ľudmila Pazderová, koordinátorka Komisie mladých pri VV SOZ ZaSS</a:t>
            </a:r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457200" y="685800"/>
            <a:ext cx="7620000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sk-SK" sz="2500" dirty="0" smtClean="0"/>
              <a:t>Pracovná doba	</a:t>
            </a:r>
            <a:r>
              <a:rPr lang="sk-SK" sz="2500" dirty="0" err="1" smtClean="0"/>
              <a:t>Working</a:t>
            </a:r>
            <a:r>
              <a:rPr lang="sk-SK" sz="2500" dirty="0" smtClean="0"/>
              <a:t> </a:t>
            </a:r>
            <a:r>
              <a:rPr lang="sk-SK" sz="2500" dirty="0" err="1" smtClean="0"/>
              <a:t>hours</a:t>
            </a:r>
            <a:r>
              <a:rPr lang="sk-SK" sz="2500" dirty="0" smtClean="0"/>
              <a:t>	</a:t>
            </a:r>
          </a:p>
          <a:p>
            <a:pPr>
              <a:buFont typeface="Arial" charset="0"/>
              <a:buChar char="•"/>
            </a:pPr>
            <a:endParaRPr lang="sk-SK" sz="2500" dirty="0" smtClean="0"/>
          </a:p>
          <a:p>
            <a:pPr>
              <a:buFont typeface="Arial" charset="0"/>
              <a:buChar char="•"/>
            </a:pPr>
            <a:r>
              <a:rPr lang="sk-SK" sz="2500" dirty="0" smtClean="0"/>
              <a:t>Neurčitá doba	</a:t>
            </a:r>
            <a:r>
              <a:rPr lang="sk-SK" sz="2500" dirty="0" err="1" smtClean="0"/>
              <a:t>Indefinite</a:t>
            </a:r>
            <a:r>
              <a:rPr lang="sk-SK" sz="2500" dirty="0" smtClean="0"/>
              <a:t> </a:t>
            </a:r>
            <a:r>
              <a:rPr lang="sk-SK" sz="2500" dirty="0" err="1" smtClean="0"/>
              <a:t>period</a:t>
            </a:r>
            <a:endParaRPr lang="sk-SK" sz="2500" dirty="0" smtClean="0"/>
          </a:p>
          <a:p>
            <a:pPr>
              <a:buFont typeface="Arial" charset="0"/>
              <a:buChar char="•"/>
            </a:pPr>
            <a:endParaRPr lang="sk-SK" sz="2500" dirty="0" smtClean="0"/>
          </a:p>
          <a:p>
            <a:pPr>
              <a:buFont typeface="Arial" charset="0"/>
              <a:buChar char="•"/>
            </a:pPr>
            <a:r>
              <a:rPr lang="sk-SK" sz="2500" dirty="0" smtClean="0"/>
              <a:t>Určitá doba		</a:t>
            </a:r>
            <a:r>
              <a:rPr lang="sk-SK" sz="2500" dirty="0" err="1" smtClean="0"/>
              <a:t>Definite</a:t>
            </a:r>
            <a:r>
              <a:rPr lang="sk-SK" sz="2500" dirty="0" smtClean="0"/>
              <a:t> </a:t>
            </a:r>
            <a:r>
              <a:rPr lang="sk-SK" sz="2500" dirty="0" err="1" smtClean="0"/>
              <a:t>period</a:t>
            </a:r>
            <a:endParaRPr lang="sk-SK" sz="2500" dirty="0" smtClean="0"/>
          </a:p>
          <a:p>
            <a:pPr>
              <a:buFont typeface="Arial" charset="0"/>
              <a:buChar char="•"/>
            </a:pPr>
            <a:endParaRPr lang="sk-SK" sz="2500" dirty="0" smtClean="0"/>
          </a:p>
          <a:p>
            <a:pPr>
              <a:buFont typeface="Arial" charset="0"/>
              <a:buChar char="•"/>
            </a:pPr>
            <a:r>
              <a:rPr lang="sk-SK" sz="2500" dirty="0" smtClean="0"/>
              <a:t>Rovnomerné rozvrhnutie pracovného času</a:t>
            </a:r>
          </a:p>
          <a:p>
            <a:r>
              <a:rPr lang="sk-SK" sz="2500" dirty="0" smtClean="0"/>
              <a:t>		</a:t>
            </a:r>
            <a:r>
              <a:rPr lang="sk-SK" sz="2500" dirty="0" err="1" smtClean="0"/>
              <a:t>balanced</a:t>
            </a:r>
            <a:r>
              <a:rPr lang="sk-SK" sz="2500" dirty="0" smtClean="0"/>
              <a:t> </a:t>
            </a:r>
            <a:r>
              <a:rPr lang="sk-SK" sz="2500" dirty="0" err="1" smtClean="0"/>
              <a:t>working</a:t>
            </a:r>
            <a:r>
              <a:rPr lang="sk-SK" sz="2500" dirty="0" smtClean="0"/>
              <a:t> </a:t>
            </a:r>
            <a:r>
              <a:rPr lang="sk-SK" sz="2500" dirty="0" err="1" smtClean="0"/>
              <a:t>time</a:t>
            </a:r>
            <a:r>
              <a:rPr lang="sk-SK" sz="2500" dirty="0" smtClean="0"/>
              <a:t> </a:t>
            </a:r>
            <a:r>
              <a:rPr lang="sk-SK" sz="2500" dirty="0" err="1" smtClean="0"/>
              <a:t>allocation</a:t>
            </a:r>
            <a:endParaRPr lang="sk-SK" sz="2500" dirty="0" smtClean="0"/>
          </a:p>
          <a:p>
            <a:r>
              <a:rPr lang="sk-SK" sz="2500" dirty="0" smtClean="0"/>
              <a:t> </a:t>
            </a:r>
          </a:p>
          <a:p>
            <a:pPr>
              <a:buFont typeface="Arial" charset="0"/>
              <a:buChar char="•"/>
            </a:pPr>
            <a:r>
              <a:rPr lang="sk-SK" sz="2500" dirty="0" smtClean="0"/>
              <a:t>Polovičný úväzok 		</a:t>
            </a:r>
            <a:r>
              <a:rPr lang="sk-SK" sz="2500" dirty="0" err="1" smtClean="0"/>
              <a:t>Part-time</a:t>
            </a:r>
            <a:r>
              <a:rPr lang="sk-SK" sz="2500" dirty="0" smtClean="0"/>
              <a:t> </a:t>
            </a:r>
            <a:r>
              <a:rPr lang="sk-SK" sz="2500" dirty="0" err="1" smtClean="0"/>
              <a:t>job</a:t>
            </a:r>
            <a:endParaRPr lang="sk-SK" sz="2500" dirty="0" smtClean="0"/>
          </a:p>
          <a:p>
            <a:pPr>
              <a:buFont typeface="Arial" charset="0"/>
              <a:buChar char="•"/>
            </a:pPr>
            <a:endParaRPr lang="sk-SK" sz="2500" dirty="0" smtClean="0"/>
          </a:p>
          <a:p>
            <a:pPr>
              <a:buFont typeface="Arial" charset="0"/>
              <a:buChar char="•"/>
            </a:pPr>
            <a:r>
              <a:rPr lang="sk-SK" sz="2500" dirty="0" smtClean="0"/>
              <a:t> Trvalý pracovný pomer	</a:t>
            </a:r>
            <a:r>
              <a:rPr lang="sk-SK" sz="2500" dirty="0" err="1" smtClean="0"/>
              <a:t>Permanent</a:t>
            </a:r>
            <a:r>
              <a:rPr lang="sk-SK" sz="2500" dirty="0" smtClean="0"/>
              <a:t> </a:t>
            </a:r>
            <a:r>
              <a:rPr lang="sk-SK" sz="2500" dirty="0" err="1" smtClean="0"/>
              <a:t>employment</a:t>
            </a:r>
            <a:endParaRPr lang="sk-SK" sz="2500" dirty="0" smtClean="0"/>
          </a:p>
          <a:p>
            <a:pPr>
              <a:buFont typeface="Arial" charset="0"/>
              <a:buChar char="•"/>
            </a:pPr>
            <a:endParaRPr lang="sk-SK" sz="2500" dirty="0" smtClean="0"/>
          </a:p>
          <a:p>
            <a:pPr>
              <a:buFont typeface="Arial" charset="0"/>
              <a:buChar char="•"/>
            </a:pPr>
            <a:r>
              <a:rPr lang="sk-SK" sz="2500" dirty="0" smtClean="0"/>
              <a:t>Domácka práca – </a:t>
            </a:r>
            <a:r>
              <a:rPr lang="sk-SK" sz="2500" dirty="0" err="1" smtClean="0"/>
              <a:t>telepráca</a:t>
            </a:r>
            <a:r>
              <a:rPr lang="sk-SK" sz="2500" dirty="0" smtClean="0"/>
              <a:t>		</a:t>
            </a:r>
            <a:r>
              <a:rPr lang="sk-SK" sz="2500" dirty="0" err="1" smtClean="0"/>
              <a:t>Home</a:t>
            </a:r>
            <a:r>
              <a:rPr lang="sk-SK" sz="2500" dirty="0" smtClean="0"/>
              <a:t> </a:t>
            </a:r>
            <a:r>
              <a:rPr lang="sk-SK" sz="2500" dirty="0" err="1" smtClean="0"/>
              <a:t>office</a:t>
            </a:r>
            <a:endParaRPr lang="sk-SK" sz="2500" dirty="0" smtClean="0"/>
          </a:p>
          <a:p>
            <a:pPr>
              <a:buFont typeface="Arial" charset="0"/>
              <a:buChar char="•"/>
            </a:pPr>
            <a:endParaRPr lang="sk-SK" sz="2500" dirty="0" smtClean="0"/>
          </a:p>
        </p:txBody>
      </p:sp>
      <p:pic>
        <p:nvPicPr>
          <p:cNvPr id="8" name="Picture 2" descr="C:\Documents and Settings\Knapcokova\Desktop\AKCIE SOZZASS\PSI_EPSU_IMPACT 2013-2014\Pavlov_10_2014\201411_word01a_01_PE372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04800"/>
            <a:ext cx="2143125" cy="1370195"/>
          </a:xfrm>
          <a:prstGeom prst="rect">
            <a:avLst/>
          </a:prstGeom>
          <a:noFill/>
        </p:spPr>
      </p:pic>
      <p:pic>
        <p:nvPicPr>
          <p:cNvPr id="62466" name="Picture 2" descr="C:\Documents and Settings\Knapcokova\Desktop\AKCIE SOZZASS\PSI_EPSU_IMPACT 2013-2014\Pavlov_10_2014\family-unfriendly-jo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981200"/>
            <a:ext cx="1698625" cy="3057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Webové stránky pre viac info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sk-SK" dirty="0" err="1" smtClean="0">
                <a:hlinkClick r:id="rId3"/>
              </a:rPr>
              <a:t>www.etuc.org</a:t>
            </a:r>
            <a:endParaRPr lang="sk-SK" dirty="0" smtClean="0"/>
          </a:p>
          <a:p>
            <a:pPr lvl="1"/>
            <a:r>
              <a:rPr lang="sk-SK" dirty="0" err="1" smtClean="0">
                <a:hlinkClick r:id="rId4"/>
              </a:rPr>
              <a:t>www.epsu.org</a:t>
            </a:r>
            <a:endParaRPr lang="sk-SK" dirty="0" smtClean="0"/>
          </a:p>
          <a:p>
            <a:pPr lvl="1"/>
            <a:r>
              <a:rPr lang="sk-SK" dirty="0" err="1" smtClean="0">
                <a:hlinkClick r:id="rId5"/>
              </a:rPr>
              <a:t>www.world-psi.org</a:t>
            </a:r>
            <a:endParaRPr lang="sk-SK" dirty="0" smtClean="0"/>
          </a:p>
          <a:p>
            <a:pPr lvl="1"/>
            <a:r>
              <a:rPr lang="sk-SK" dirty="0" err="1" smtClean="0">
                <a:hlinkClick r:id="rId6"/>
              </a:rPr>
              <a:t>www.sozzass.sk</a:t>
            </a:r>
            <a:endParaRPr lang="sk-SK" dirty="0" smtClean="0"/>
          </a:p>
          <a:p>
            <a:pPr lvl="1"/>
            <a:r>
              <a:rPr lang="sk-SK" dirty="0" err="1" smtClean="0">
                <a:hlinkClick r:id="rId7"/>
              </a:rPr>
              <a:t>www.cmkos.cz</a:t>
            </a:r>
            <a:endParaRPr lang="sk-SK" dirty="0" smtClean="0"/>
          </a:p>
          <a:p>
            <a:pPr lvl="1"/>
            <a:r>
              <a:rPr lang="sk-SK" dirty="0" smtClean="0">
                <a:hlinkClick r:id="rId8"/>
              </a:rPr>
              <a:t>http://osz.cmkos.cz/</a:t>
            </a:r>
            <a:r>
              <a:rPr lang="sk-SK" dirty="0" smtClean="0"/>
              <a:t> 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254E-BADD-4464-B864-E001469F9D98}" type="datetime1">
              <a:rPr lang="sk-SK" smtClean="0"/>
              <a:pPr/>
              <a:t>9.10.2014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Ľudmila Pazderová, koordinátorka Komisie mladých pri VV SOZ ZaSS</a:t>
            </a:r>
            <a:endParaRPr lang="sk-SK"/>
          </a:p>
        </p:txBody>
      </p:sp>
      <p:graphicFrame>
        <p:nvGraphicFramePr>
          <p:cNvPr id="36865" name="Object 1"/>
          <p:cNvGraphicFramePr>
            <a:graphicFrameLocks noChangeAspect="1"/>
          </p:cNvGraphicFramePr>
          <p:nvPr/>
        </p:nvGraphicFramePr>
        <p:xfrm>
          <a:off x="5410200" y="1752600"/>
          <a:ext cx="1981200" cy="2800350"/>
        </p:xfrm>
        <a:graphic>
          <a:graphicData uri="http://schemas.openxmlformats.org/presentationml/2006/ole">
            <p:oleObj spid="_x0000_s36865" name="Acrobat Document" r:id="rId9" imgW="11344087" imgH="16039795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 algn="ctr">
              <a:buNone/>
            </a:pPr>
            <a:r>
              <a:rPr lang="sk-SK" sz="1600" dirty="0" smtClean="0"/>
              <a:t>Všetky informácie sú k dispozícii na Váš USB alebo na </a:t>
            </a:r>
            <a:r>
              <a:rPr lang="sk-SK" sz="1600" dirty="0" err="1" smtClean="0">
                <a:hlinkClick r:id="rId2"/>
              </a:rPr>
              <a:t>pazderova@sozzass.sk</a:t>
            </a:r>
            <a:r>
              <a:rPr lang="sk-SK" sz="1600" dirty="0" smtClean="0"/>
              <a:t> </a:t>
            </a:r>
            <a:endParaRPr lang="sk-SK" sz="160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D6E0-6F09-4FAC-8D53-215F0327A147}" type="datetime1">
              <a:rPr lang="sk-SK" smtClean="0"/>
              <a:pPr/>
              <a:t>9.10.2014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Ľudmila Pazderová, koordinátorka Komisie mladých pri VV SOZ ZaSS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1905000" y="4267200"/>
            <a:ext cx="563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sk-SK" sz="3200" b="1" dirty="0" smtClean="0"/>
              <a:t>Ďakujem za pozornosť </a:t>
            </a:r>
            <a:r>
              <a:rPr lang="sk-SK" sz="3200" b="1" dirty="0" smtClean="0">
                <a:sym typeface="Wingdings" pitchFamily="2" charset="2"/>
              </a:rPr>
              <a:t></a:t>
            </a:r>
            <a:endParaRPr lang="sk-SK" sz="3200" b="1" dirty="0"/>
          </a:p>
        </p:txBody>
      </p:sp>
      <p:pic>
        <p:nvPicPr>
          <p:cNvPr id="8" name="Picture 5" descr="C:\Documents and Settings\Knapcokova\Desktop\ODBOROVY ZVäZ\etu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990600"/>
            <a:ext cx="1905000" cy="2400300"/>
          </a:xfrm>
          <a:prstGeom prst="rect">
            <a:avLst/>
          </a:prstGeom>
          <a:noFill/>
        </p:spPr>
      </p:pic>
      <p:pic>
        <p:nvPicPr>
          <p:cNvPr id="35843" name="Picture 3" descr="C:\Documents and Settings\Knapcokova\Desktop\ODBOROVY ZVäZ\2014\12924321583_f3407a4eae_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685800"/>
            <a:ext cx="4367212" cy="922574"/>
          </a:xfrm>
          <a:prstGeom prst="rect">
            <a:avLst/>
          </a:prstGeom>
          <a:noFill/>
        </p:spPr>
      </p:pic>
      <p:pic>
        <p:nvPicPr>
          <p:cNvPr id="9" name="Picture 2" descr="image0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1981200"/>
            <a:ext cx="16097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Knapcokova\Desktop\AKCIE SOZZASS\2013\14_str.mladych_30.5.-1.6.2013\20130318PHT06648_origin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2057400"/>
            <a:ext cx="2216065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Medzinárodná odborárska terminológia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Prečo je dôležitá?</a:t>
            </a:r>
          </a:p>
          <a:p>
            <a:r>
              <a:rPr lang="sk-SK" dirty="0" smtClean="0"/>
              <a:t>Ako ju môžeme využiť?</a:t>
            </a:r>
          </a:p>
          <a:p>
            <a:r>
              <a:rPr lang="sk-SK" dirty="0" smtClean="0"/>
              <a:t>Pomáha k lepšiemu porozumeniu vzájomných názorov a myšlienok?</a:t>
            </a:r>
          </a:p>
          <a:p>
            <a:r>
              <a:rPr lang="sk-SK" dirty="0" smtClean="0"/>
              <a:t>Pomáha k tímovej práci na </a:t>
            </a:r>
          </a:p>
          <a:p>
            <a:pPr>
              <a:buNone/>
            </a:pPr>
            <a:r>
              <a:rPr lang="sk-SK" dirty="0" smtClean="0"/>
              <a:t>    medzinárodnej úrovni?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DC8D-C875-4174-924B-8E98990139C8}" type="datetime1">
              <a:rPr lang="sk-SK" smtClean="0"/>
              <a:pPr/>
              <a:t>9.10.2014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Ľudmila Pazderová, koordinátorka Komisie mladých pri VV SOZ ZaSS</a:t>
            </a:r>
            <a:endParaRPr lang="sk-SK"/>
          </a:p>
        </p:txBody>
      </p:sp>
      <p:pic>
        <p:nvPicPr>
          <p:cNvPr id="6" name="Picture 3" descr="C:\Documents and Settings\Knapcokova\Desktop\ODBOROVY ZVäZ\mladi odbora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066800"/>
            <a:ext cx="2442497" cy="1676400"/>
          </a:xfrm>
          <a:prstGeom prst="rect">
            <a:avLst/>
          </a:prstGeom>
          <a:noFill/>
        </p:spPr>
      </p:pic>
      <p:pic>
        <p:nvPicPr>
          <p:cNvPr id="61442" name="Picture 2" descr="C:\Documents and Settings\Knapcokova\Desktop\AKCIE SOZZASS\PSI_EPSU_IMPACT 2013-2014\Pavlov_10_2014\ucit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810000"/>
            <a:ext cx="2362200" cy="2044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dirty="0" smtClean="0"/>
              <a:t>	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486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cs-CZ" dirty="0" smtClean="0"/>
              <a:t>Odborový zväz 		</a:t>
            </a:r>
            <a:r>
              <a:rPr lang="cs-CZ" dirty="0" err="1" smtClean="0"/>
              <a:t>Trade</a:t>
            </a:r>
            <a:r>
              <a:rPr lang="cs-CZ" dirty="0" smtClean="0"/>
              <a:t> union</a:t>
            </a:r>
          </a:p>
          <a:p>
            <a:pPr>
              <a:lnSpc>
                <a:spcPct val="80000"/>
              </a:lnSpc>
            </a:pPr>
            <a:endParaRPr lang="cs-CZ" dirty="0" smtClean="0"/>
          </a:p>
          <a:p>
            <a:pPr>
              <a:lnSpc>
                <a:spcPct val="80000"/>
              </a:lnSpc>
            </a:pPr>
            <a:r>
              <a:rPr lang="cs-CZ" dirty="0" smtClean="0"/>
              <a:t>Základná OZ		Basic </a:t>
            </a:r>
            <a:r>
              <a:rPr lang="cs-CZ" dirty="0" err="1" smtClean="0"/>
              <a:t>trade</a:t>
            </a:r>
            <a:r>
              <a:rPr lang="cs-CZ" dirty="0" smtClean="0"/>
              <a:t> union 						</a:t>
            </a:r>
            <a:r>
              <a:rPr lang="cs-CZ" dirty="0" err="1" smtClean="0"/>
              <a:t>organisation</a:t>
            </a:r>
            <a:endParaRPr lang="cs-CZ" dirty="0" smtClean="0"/>
          </a:p>
          <a:p>
            <a:pPr>
              <a:lnSpc>
                <a:spcPct val="80000"/>
              </a:lnSpc>
              <a:buNone/>
            </a:pPr>
            <a:endParaRPr lang="cs-CZ" dirty="0" smtClean="0"/>
          </a:p>
          <a:p>
            <a:pPr>
              <a:lnSpc>
                <a:spcPct val="80000"/>
              </a:lnSpc>
            </a:pPr>
            <a:r>
              <a:rPr lang="cs-CZ" dirty="0" smtClean="0"/>
              <a:t>Predseda			President / </a:t>
            </a:r>
            <a:r>
              <a:rPr lang="cs-CZ" dirty="0" err="1" smtClean="0"/>
              <a:t>Chairman</a:t>
            </a:r>
            <a:endParaRPr lang="cs-CZ" dirty="0" smtClean="0"/>
          </a:p>
          <a:p>
            <a:pPr>
              <a:lnSpc>
                <a:spcPct val="80000"/>
              </a:lnSpc>
              <a:buNone/>
            </a:pPr>
            <a:endParaRPr lang="cs-CZ" dirty="0" smtClean="0"/>
          </a:p>
          <a:p>
            <a:pPr>
              <a:lnSpc>
                <a:spcPct val="80000"/>
              </a:lnSpc>
            </a:pPr>
            <a:r>
              <a:rPr lang="cs-CZ" dirty="0" err="1" smtClean="0"/>
              <a:t>Podpredseda</a:t>
            </a:r>
            <a:r>
              <a:rPr lang="cs-CZ" dirty="0" smtClean="0"/>
              <a:t>		Vice-president / Vice-</a:t>
            </a:r>
            <a:r>
              <a:rPr lang="cs-CZ" dirty="0" err="1" smtClean="0"/>
              <a:t>Chairman</a:t>
            </a:r>
            <a:endParaRPr lang="cs-CZ" dirty="0" smtClean="0"/>
          </a:p>
          <a:p>
            <a:pPr>
              <a:lnSpc>
                <a:spcPct val="80000"/>
              </a:lnSpc>
            </a:pPr>
            <a:endParaRPr lang="cs-CZ" dirty="0" smtClean="0"/>
          </a:p>
          <a:p>
            <a:pPr>
              <a:lnSpc>
                <a:spcPct val="80000"/>
              </a:lnSpc>
            </a:pPr>
            <a:r>
              <a:rPr lang="cs-CZ" dirty="0" err="1" smtClean="0"/>
              <a:t>Hospodár</a:t>
            </a:r>
            <a:r>
              <a:rPr lang="cs-CZ" dirty="0" smtClean="0"/>
              <a:t> 			</a:t>
            </a:r>
            <a:r>
              <a:rPr lang="cs-CZ" dirty="0" err="1" smtClean="0"/>
              <a:t>Economist</a:t>
            </a:r>
            <a:endParaRPr lang="cs-CZ" dirty="0" smtClean="0"/>
          </a:p>
          <a:p>
            <a:pPr>
              <a:lnSpc>
                <a:spcPct val="80000"/>
              </a:lnSpc>
            </a:pPr>
            <a:endParaRPr lang="cs-CZ" dirty="0" smtClean="0"/>
          </a:p>
          <a:p>
            <a:pPr>
              <a:lnSpc>
                <a:spcPct val="80000"/>
              </a:lnSpc>
            </a:pPr>
            <a:r>
              <a:rPr lang="cs-CZ" dirty="0" err="1" smtClean="0"/>
              <a:t>Tajomník</a:t>
            </a:r>
            <a:r>
              <a:rPr lang="cs-CZ" dirty="0" smtClean="0"/>
              <a:t>			</a:t>
            </a:r>
            <a:r>
              <a:rPr lang="cs-CZ" dirty="0" err="1" smtClean="0"/>
              <a:t>Secretary</a:t>
            </a:r>
            <a:endParaRPr lang="cs-CZ" dirty="0" smtClean="0"/>
          </a:p>
          <a:p>
            <a:pPr>
              <a:lnSpc>
                <a:spcPct val="80000"/>
              </a:lnSpc>
            </a:pPr>
            <a:endParaRPr lang="cs-CZ" dirty="0" smtClean="0"/>
          </a:p>
          <a:p>
            <a:pPr>
              <a:lnSpc>
                <a:spcPct val="80000"/>
              </a:lnSpc>
            </a:pPr>
            <a:r>
              <a:rPr lang="cs-CZ" dirty="0" err="1" smtClean="0"/>
              <a:t>Revízor</a:t>
            </a:r>
            <a:r>
              <a:rPr lang="cs-CZ" dirty="0" smtClean="0"/>
              <a:t> </a:t>
            </a:r>
            <a:r>
              <a:rPr lang="cs-CZ" dirty="0" err="1" smtClean="0"/>
              <a:t>účtov</a:t>
            </a:r>
            <a:r>
              <a:rPr lang="cs-CZ" dirty="0" smtClean="0"/>
              <a:t>		Auditor</a:t>
            </a:r>
          </a:p>
          <a:p>
            <a:pPr>
              <a:lnSpc>
                <a:spcPct val="80000"/>
              </a:lnSpc>
            </a:pPr>
            <a:endParaRPr lang="cs-CZ" dirty="0" smtClean="0"/>
          </a:p>
          <a:p>
            <a:pPr>
              <a:lnSpc>
                <a:spcPct val="80000"/>
              </a:lnSpc>
            </a:pPr>
            <a:r>
              <a:rPr lang="cs-CZ" dirty="0" err="1" smtClean="0"/>
              <a:t>Odborár</a:t>
            </a:r>
            <a:r>
              <a:rPr lang="cs-CZ" dirty="0" smtClean="0"/>
              <a:t>			</a:t>
            </a:r>
            <a:r>
              <a:rPr lang="cs-CZ" dirty="0" err="1" smtClean="0"/>
              <a:t>Trade</a:t>
            </a:r>
            <a:r>
              <a:rPr lang="cs-CZ" dirty="0" smtClean="0"/>
              <a:t> </a:t>
            </a:r>
            <a:r>
              <a:rPr lang="cs-CZ" dirty="0" err="1" smtClean="0"/>
              <a:t>unionist</a:t>
            </a:r>
            <a:endParaRPr lang="cs-CZ" dirty="0" smtClean="0"/>
          </a:p>
          <a:p>
            <a:pPr>
              <a:lnSpc>
                <a:spcPct val="80000"/>
              </a:lnSpc>
            </a:pPr>
            <a:endParaRPr lang="cs-CZ" dirty="0" smtClean="0"/>
          </a:p>
          <a:p>
            <a:pPr>
              <a:lnSpc>
                <a:spcPct val="80000"/>
              </a:lnSpc>
              <a:buNone/>
            </a:pPr>
            <a:endParaRPr lang="cs-CZ" dirty="0" smtClean="0"/>
          </a:p>
          <a:p>
            <a:pPr>
              <a:lnSpc>
                <a:spcPct val="80000"/>
              </a:lnSpc>
            </a:pPr>
            <a:endParaRPr lang="cs-CZ" dirty="0" smtClean="0"/>
          </a:p>
          <a:p>
            <a:pPr lvl="4">
              <a:lnSpc>
                <a:spcPct val="80000"/>
              </a:lnSpc>
            </a:pPr>
            <a:endParaRPr lang="cs-CZ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4800600" cy="365125"/>
          </a:xfrm>
        </p:spPr>
        <p:txBody>
          <a:bodyPr/>
          <a:lstStyle/>
          <a:p>
            <a:r>
              <a:rPr lang="sk-SK" dirty="0" smtClean="0"/>
              <a:t>Ľudmila Pazderová, koordinátorka Komisie mladých pri VV SOZ ZaSS</a:t>
            </a:r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97B8-89C0-4153-AFC9-6A614EFDBB4A}" type="datetime1">
              <a:rPr lang="sk-SK" smtClean="0"/>
              <a:pPr/>
              <a:t>9.10.2014</a:t>
            </a:fld>
            <a:endParaRPr lang="sk-SK"/>
          </a:p>
        </p:txBody>
      </p:sp>
      <p:pic>
        <p:nvPicPr>
          <p:cNvPr id="45057" name="Picture 1" descr="C:\Documents and Settings\Knapcokova\Desktop\AKCIE SOZZASS\PSI_EPSU_IMPACT 2013-2014\Pavlov_10_2014\702790-dokumen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3581400"/>
            <a:ext cx="2126250" cy="2100263"/>
          </a:xfrm>
          <a:prstGeom prst="rect">
            <a:avLst/>
          </a:prstGeom>
          <a:noFill/>
        </p:spPr>
      </p:pic>
      <p:pic>
        <p:nvPicPr>
          <p:cNvPr id="45058" name="Picture 2" descr="C:\Documents and Settings\Knapcokova\Desktop\AKCIE SOZZASS\PSI_EPSU_IMPACT 2013-2014\Pavlov_10_2014\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838200"/>
            <a:ext cx="1219200" cy="904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DC8D-C875-4174-924B-8E98990139C8}" type="datetime1">
              <a:rPr lang="sk-SK" smtClean="0"/>
              <a:pPr/>
              <a:t>9.10.2014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Ľudmila Pazderová, koordinátorka Komisie mladých pri VV SOZ ZaSS</a:t>
            </a:r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1524000" y="685800"/>
            <a:ext cx="6172200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800" dirty="0" err="1" smtClean="0"/>
              <a:t>Zhromaždenie</a:t>
            </a:r>
            <a:r>
              <a:rPr lang="cs-CZ" sz="2800" dirty="0" smtClean="0"/>
              <a:t>		Meeting</a:t>
            </a:r>
          </a:p>
        </p:txBody>
      </p:sp>
      <p:pic>
        <p:nvPicPr>
          <p:cNvPr id="7" name="Picture 3" descr="C:\Documents and Settings\Knapcokova\Desktop\AKCIE SOZZASS\PSI_EPSU_IMPACT 2013-2014\Pavlov_10_2014\meetin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599" y="1676400"/>
            <a:ext cx="5517931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DC8D-C875-4174-924B-8E98990139C8}" type="datetime1">
              <a:rPr lang="sk-SK" smtClean="0"/>
              <a:pPr/>
              <a:t>9.10.2014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Ľudmila Pazderová, koordinátorka Komisie mladých pri VV SOZ ZaSS</a:t>
            </a:r>
            <a:endParaRPr lang="sk-SK"/>
          </a:p>
        </p:txBody>
      </p:sp>
      <p:pic>
        <p:nvPicPr>
          <p:cNvPr id="6" name="Picture 2" descr="C:\Documents and Settings\Knapcokova\Desktop\AKCIE SOZZASS\PSI_EPSU_IMPACT 2013-2014\Pavlov_10_2014\Meeti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828800"/>
            <a:ext cx="4426527" cy="3429000"/>
          </a:xfrm>
          <a:prstGeom prst="rect">
            <a:avLst/>
          </a:prstGeom>
          <a:noFill/>
        </p:spPr>
      </p:pic>
      <p:sp>
        <p:nvSpPr>
          <p:cNvPr id="7" name="Obdĺžnik 6"/>
          <p:cNvSpPr/>
          <p:nvPr/>
        </p:nvSpPr>
        <p:spPr>
          <a:xfrm>
            <a:off x="1219200" y="685800"/>
            <a:ext cx="6629400" cy="44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800" dirty="0" err="1" smtClean="0"/>
              <a:t>Rokovanie</a:t>
            </a:r>
            <a:r>
              <a:rPr lang="cs-CZ" sz="2800" dirty="0" smtClean="0"/>
              <a:t>     			</a:t>
            </a:r>
            <a:r>
              <a:rPr lang="cs-CZ" sz="2800" dirty="0" err="1" smtClean="0"/>
              <a:t>Negotiating</a:t>
            </a:r>
            <a:endParaRPr lang="cs-CZ" sz="28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2133600" y="6356350"/>
            <a:ext cx="4876800" cy="365125"/>
          </a:xfrm>
        </p:spPr>
        <p:txBody>
          <a:bodyPr/>
          <a:lstStyle/>
          <a:p>
            <a:r>
              <a:rPr lang="sk-SK" smtClean="0"/>
              <a:t>Ľudmila Pazderová, koordinátorka Komisie mladých pri VV SOZ ZaSS</a:t>
            </a:r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61D0-F80C-4E0E-BFF3-A08062FEA553}" type="datetime1">
              <a:rPr lang="sk-SK" smtClean="0"/>
              <a:pPr/>
              <a:t>9.10.2014</a:t>
            </a:fld>
            <a:endParaRPr lang="sk-SK"/>
          </a:p>
        </p:txBody>
      </p:sp>
      <p:sp>
        <p:nvSpPr>
          <p:cNvPr id="9" name="Zástupný symbol obsahu 2"/>
          <p:cNvSpPr txBox="1">
            <a:spLocks/>
          </p:cNvSpPr>
          <p:nvPr/>
        </p:nvSpPr>
        <p:spPr>
          <a:xfrm>
            <a:off x="228600" y="304800"/>
            <a:ext cx="82296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0100" lvl="1" indent="-342900">
              <a:lnSpc>
                <a:spcPct val="80000"/>
              </a:lnSpc>
              <a:spcBef>
                <a:spcPct val="20000"/>
              </a:spcBef>
            </a:pPr>
            <a:endParaRPr lang="cs-CZ" sz="2800" dirty="0" smtClean="0"/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800" dirty="0" err="1" smtClean="0"/>
              <a:t>Zverejňovanie</a:t>
            </a:r>
            <a:r>
              <a:rPr lang="cs-CZ" sz="2800" dirty="0" smtClean="0"/>
              <a:t> 		Publicity 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cs-CZ" sz="2800" dirty="0" smtClean="0"/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800" dirty="0" err="1" smtClean="0"/>
              <a:t>Oboznamovanie</a:t>
            </a:r>
            <a:r>
              <a:rPr lang="cs-CZ" sz="2800" dirty="0" smtClean="0"/>
              <a:t> 		</a:t>
            </a:r>
            <a:r>
              <a:rPr lang="cs-CZ" sz="2800" dirty="0" err="1" smtClean="0"/>
              <a:t>Information</a:t>
            </a:r>
            <a:endParaRPr lang="cs-CZ" sz="2800" dirty="0" smtClean="0"/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cs-CZ" sz="2800" dirty="0" smtClean="0"/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Kampaň			</a:t>
            </a:r>
            <a:r>
              <a:rPr kumimoji="0" lang="cs-CZ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Campaign</a:t>
            </a: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4033" name="Picture 1" descr="C:\Documents and Settings\Knapcokova\Desktop\AKCIE SOZZASS\PSI_EPSU_IMPACT 2013-2014\Pavlov_10_2014\Noviny_bez_Hillary_Clintonov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505200"/>
            <a:ext cx="3516923" cy="1981200"/>
          </a:xfrm>
          <a:prstGeom prst="rect">
            <a:avLst/>
          </a:prstGeom>
          <a:noFill/>
        </p:spPr>
      </p:pic>
      <p:pic>
        <p:nvPicPr>
          <p:cNvPr id="44036" name="Picture 4" descr="C:\Documents and Settings\Knapcokova\Desktop\AKCIE SOZZASS\PSI_EPSU_IMPACT 2013-2014\Pavlov_10_2014\nasten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3810000" cy="2857500"/>
          </a:xfrm>
          <a:prstGeom prst="rect">
            <a:avLst/>
          </a:prstGeom>
          <a:noFill/>
        </p:spPr>
      </p:pic>
      <p:pic>
        <p:nvPicPr>
          <p:cNvPr id="44037" name="Picture 5" descr="C:\Documents and Settings\Knapcokova\Desktop\AKCIE SOZZASS\PSI_EPSU_IMPACT 2013-2014\Pavlov_10_2014\leta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304800"/>
            <a:ext cx="2247900" cy="1242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5562600"/>
          </a:xfrm>
        </p:spPr>
        <p:txBody>
          <a:bodyPr>
            <a:normAutofit fontScale="85000" lnSpcReduction="20000"/>
          </a:bodyPr>
          <a:lstStyle/>
          <a:p>
            <a:r>
              <a:rPr lang="sk-SK" sz="2800" dirty="0" smtClean="0"/>
              <a:t>Pracovné právo		</a:t>
            </a:r>
            <a:r>
              <a:rPr lang="sk-SK" sz="2800" dirty="0" err="1" smtClean="0"/>
              <a:t>Labour</a:t>
            </a:r>
            <a:r>
              <a:rPr lang="sk-SK" sz="2800" dirty="0" smtClean="0"/>
              <a:t> </a:t>
            </a:r>
            <a:r>
              <a:rPr lang="sk-SK" sz="2800" dirty="0" err="1" smtClean="0"/>
              <a:t>Law</a:t>
            </a:r>
            <a:endParaRPr lang="sk-SK" sz="2800" dirty="0" smtClean="0"/>
          </a:p>
          <a:p>
            <a:endParaRPr lang="sk-SK" sz="2800" dirty="0" smtClean="0"/>
          </a:p>
          <a:p>
            <a:r>
              <a:rPr lang="sk-SK" sz="2800" dirty="0" smtClean="0"/>
              <a:t>Zákonník práce		</a:t>
            </a:r>
            <a:r>
              <a:rPr lang="sk-SK" sz="2800" dirty="0" err="1" smtClean="0"/>
              <a:t>Labour</a:t>
            </a:r>
            <a:r>
              <a:rPr lang="sk-SK" sz="2800" dirty="0" smtClean="0"/>
              <a:t> </a:t>
            </a:r>
            <a:r>
              <a:rPr lang="sk-SK" sz="2800" dirty="0" err="1" smtClean="0"/>
              <a:t>Code</a:t>
            </a:r>
            <a:endParaRPr lang="sk-SK" sz="2800" dirty="0" smtClean="0"/>
          </a:p>
          <a:p>
            <a:endParaRPr lang="sk-SK" sz="2800" dirty="0" smtClean="0"/>
          </a:p>
          <a:p>
            <a:r>
              <a:rPr lang="sk-SK" sz="2800" dirty="0" smtClean="0"/>
              <a:t>Zamestnávateľ		</a:t>
            </a:r>
            <a:r>
              <a:rPr lang="sk-SK" sz="2800" dirty="0" err="1" smtClean="0"/>
              <a:t>Employer</a:t>
            </a:r>
            <a:endParaRPr lang="sk-SK" sz="2800" dirty="0" smtClean="0"/>
          </a:p>
          <a:p>
            <a:endParaRPr lang="sk-SK" sz="2800" dirty="0" smtClean="0"/>
          </a:p>
          <a:p>
            <a:r>
              <a:rPr lang="sk-SK" sz="2800" dirty="0" smtClean="0"/>
              <a:t>Zamestnanci		</a:t>
            </a:r>
            <a:r>
              <a:rPr lang="sk-SK" sz="2800" dirty="0" err="1" smtClean="0"/>
              <a:t>Employees</a:t>
            </a:r>
            <a:endParaRPr lang="sk-SK" sz="2800" dirty="0" smtClean="0"/>
          </a:p>
          <a:p>
            <a:endParaRPr lang="sk-SK" sz="2800" dirty="0" smtClean="0"/>
          </a:p>
          <a:p>
            <a:r>
              <a:rPr lang="sk-SK" sz="2800" dirty="0" smtClean="0"/>
              <a:t>Zamestnanosť 		</a:t>
            </a:r>
            <a:r>
              <a:rPr lang="sk-SK" sz="2800" dirty="0" err="1" smtClean="0"/>
              <a:t>Employment</a:t>
            </a:r>
            <a:endParaRPr lang="sk-SK" sz="2800" dirty="0" smtClean="0"/>
          </a:p>
          <a:p>
            <a:endParaRPr lang="sk-SK" sz="2800" dirty="0" smtClean="0"/>
          </a:p>
          <a:p>
            <a:r>
              <a:rPr lang="sk-SK" sz="2800" dirty="0" smtClean="0"/>
              <a:t>Nezamestnanosť		</a:t>
            </a:r>
            <a:r>
              <a:rPr lang="sk-SK" sz="2800" dirty="0" err="1" smtClean="0"/>
              <a:t>Unemployment</a:t>
            </a:r>
            <a:endParaRPr lang="sk-SK" sz="2800" dirty="0" smtClean="0"/>
          </a:p>
          <a:p>
            <a:endParaRPr lang="sk-SK" sz="2800" dirty="0" smtClean="0"/>
          </a:p>
          <a:p>
            <a:r>
              <a:rPr lang="sk-SK" sz="2800" dirty="0" smtClean="0"/>
              <a:t>Sociálny dialóg		</a:t>
            </a:r>
            <a:r>
              <a:rPr lang="sk-SK" sz="2800" dirty="0" err="1" smtClean="0"/>
              <a:t>Social</a:t>
            </a:r>
            <a:r>
              <a:rPr lang="sk-SK" sz="2800" dirty="0" smtClean="0"/>
              <a:t> </a:t>
            </a:r>
            <a:r>
              <a:rPr lang="sk-SK" sz="2800" dirty="0" err="1" smtClean="0"/>
              <a:t>Dialogue</a:t>
            </a:r>
            <a:endParaRPr lang="sk-SK" sz="2800" dirty="0" smtClean="0"/>
          </a:p>
          <a:p>
            <a:endParaRPr lang="sk-SK" sz="2800" dirty="0" smtClean="0"/>
          </a:p>
          <a:p>
            <a:r>
              <a:rPr lang="sk-SK" sz="2800" dirty="0" smtClean="0"/>
              <a:t>Pracovné podmienky	</a:t>
            </a:r>
            <a:r>
              <a:rPr lang="sk-SK" sz="2800" dirty="0" err="1" smtClean="0"/>
              <a:t>Working</a:t>
            </a:r>
            <a:r>
              <a:rPr lang="sk-SK" sz="2800" dirty="0" smtClean="0"/>
              <a:t> </a:t>
            </a:r>
            <a:r>
              <a:rPr lang="sk-SK" sz="2800" dirty="0" err="1" smtClean="0"/>
              <a:t>conditions</a:t>
            </a:r>
            <a:endParaRPr lang="sk-SK" sz="2800" dirty="0" smtClean="0"/>
          </a:p>
          <a:p>
            <a:pPr>
              <a:buNone/>
            </a:pPr>
            <a:endParaRPr lang="sk-SK" dirty="0" smtClean="0"/>
          </a:p>
          <a:p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4800600" cy="365125"/>
          </a:xfrm>
        </p:spPr>
        <p:txBody>
          <a:bodyPr/>
          <a:lstStyle/>
          <a:p>
            <a:r>
              <a:rPr lang="sk-SK" smtClean="0"/>
              <a:t>Ľudmila Pazderová, koordinátorka Komisie mladých pri VV SOZ ZaSS</a:t>
            </a:r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1130A-5CFA-40E3-97E5-5E040FCB21CB}" type="datetime1">
              <a:rPr lang="sk-SK" smtClean="0"/>
              <a:pPr/>
              <a:t>9.10.2014</a:t>
            </a:fld>
            <a:endParaRPr lang="sk-SK" dirty="0"/>
          </a:p>
        </p:txBody>
      </p:sp>
      <p:pic>
        <p:nvPicPr>
          <p:cNvPr id="43009" name="Picture 1" descr="C:\Documents and Settings\Knapcokova\Desktop\AKCIE SOZZASS\PSI_EPSU_IMPACT 2013-2014\Pavlov_10_2014\straj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676400"/>
            <a:ext cx="2471738" cy="164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600" dirty="0" smtClean="0"/>
              <a:t>Kolektívne vyjednávanie	</a:t>
            </a:r>
            <a:r>
              <a:rPr lang="sk-SK" sz="3600" dirty="0" err="1" smtClean="0"/>
              <a:t>Collective</a:t>
            </a:r>
            <a:r>
              <a:rPr lang="sk-SK" sz="3600" dirty="0" smtClean="0"/>
              <a:t> </a:t>
            </a:r>
            <a:r>
              <a:rPr lang="sk-SK" sz="3600" dirty="0" err="1" smtClean="0"/>
              <a:t>bargaining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DC8D-C875-4174-924B-8E98990139C8}" type="datetime1">
              <a:rPr lang="sk-SK" smtClean="0"/>
              <a:pPr/>
              <a:t>9.10.2014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Ľudmila Pazderová, koordinátorka Komisie mladých pri VV SOZ ZaSS</a:t>
            </a:r>
            <a:endParaRPr lang="sk-SK"/>
          </a:p>
        </p:txBody>
      </p:sp>
      <p:pic>
        <p:nvPicPr>
          <p:cNvPr id="6" name="Picture 1" descr="C:\Documents and Settings\Knapcokova\Desktop\AKCIE SOZZASS\PSI_EPSU_IMPACT 2013-2014\Pavlov_10_2014\NYSE_rokov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676400"/>
            <a:ext cx="3255263" cy="2438400"/>
          </a:xfrm>
          <a:prstGeom prst="rect">
            <a:avLst/>
          </a:prstGeom>
          <a:noFill/>
        </p:spPr>
      </p:pic>
      <p:sp>
        <p:nvSpPr>
          <p:cNvPr id="7" name="Obdĺžnik 6"/>
          <p:cNvSpPr/>
          <p:nvPr/>
        </p:nvSpPr>
        <p:spPr>
          <a:xfrm>
            <a:off x="914400" y="4495800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smtClean="0"/>
              <a:t>Vyjednávací tím		</a:t>
            </a:r>
            <a:r>
              <a:rPr lang="sk-SK" sz="2400" dirty="0" err="1" smtClean="0"/>
              <a:t>Negotiating</a:t>
            </a:r>
            <a:r>
              <a:rPr lang="sk-SK" sz="2400" dirty="0" smtClean="0"/>
              <a:t> team</a:t>
            </a:r>
          </a:p>
          <a:p>
            <a:endParaRPr lang="sk-SK" sz="2400" dirty="0" smtClean="0"/>
          </a:p>
          <a:p>
            <a:r>
              <a:rPr lang="sk-SK" sz="2400" dirty="0" smtClean="0"/>
              <a:t>Kolektívny vyjednávač		</a:t>
            </a:r>
            <a:r>
              <a:rPr lang="sk-SK" sz="2400" dirty="0" err="1" smtClean="0"/>
              <a:t>Collective</a:t>
            </a:r>
            <a:r>
              <a:rPr lang="sk-SK" sz="2400" dirty="0" smtClean="0"/>
              <a:t> </a:t>
            </a:r>
            <a:r>
              <a:rPr lang="sk-SK" sz="2400" dirty="0" err="1" smtClean="0"/>
              <a:t>negotiator</a:t>
            </a:r>
            <a:endParaRPr lang="sk-SK" sz="24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Kolektívna zmluva 	</a:t>
            </a:r>
            <a:r>
              <a:rPr lang="sk-SK" sz="3200" dirty="0" err="1" smtClean="0"/>
              <a:t>Collective</a:t>
            </a:r>
            <a:r>
              <a:rPr lang="sk-SK" sz="3200" dirty="0" smtClean="0"/>
              <a:t> </a:t>
            </a:r>
            <a:r>
              <a:rPr lang="sk-SK" sz="3200" dirty="0" err="1" smtClean="0"/>
              <a:t>agreement</a:t>
            </a:r>
            <a:endParaRPr lang="sk-SK" sz="3200" dirty="0" smtClean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DC8D-C875-4174-924B-8E98990139C8}" type="datetime1">
              <a:rPr lang="sk-SK" smtClean="0"/>
              <a:pPr/>
              <a:t>9.10.2014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Ľudmila Pazderová, koordinátorka Komisie mladých pri VV SOZ ZaSS</a:t>
            </a:r>
            <a:endParaRPr lang="sk-SK"/>
          </a:p>
        </p:txBody>
      </p:sp>
      <p:pic>
        <p:nvPicPr>
          <p:cNvPr id="7" name="Picture 2" descr="C:\Documents and Settings\Knapcokova\Desktop\AKCIE SOZZASS\PSI_EPSU_IMPACT 2013-2014\Pavlov_10_2014\meetin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600200"/>
            <a:ext cx="41910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254</Words>
  <PresentationFormat>Prezentácia na obrazovke (4:3)</PresentationFormat>
  <Paragraphs>159</Paragraphs>
  <Slides>15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7" baseType="lpstr">
      <vt:lpstr>Motív Office</vt:lpstr>
      <vt:lpstr>Acrobat Document</vt:lpstr>
      <vt:lpstr>Seminár pre mladých  Projekt IMPACT / PSI / EPSU / OSZ SP ČR</vt:lpstr>
      <vt:lpstr>Medzinárodná odborárska terminológia</vt:lpstr>
      <vt:lpstr> </vt:lpstr>
      <vt:lpstr>Snímka 4</vt:lpstr>
      <vt:lpstr>Snímka 5</vt:lpstr>
      <vt:lpstr>Snímka 6</vt:lpstr>
      <vt:lpstr>Snímka 7</vt:lpstr>
      <vt:lpstr>Kolektívne vyjednávanie Collective bargaining </vt:lpstr>
      <vt:lpstr>Kolektívna zmluva  Collective agreement</vt:lpstr>
      <vt:lpstr>Snímka 10</vt:lpstr>
      <vt:lpstr>Snímka 11</vt:lpstr>
      <vt:lpstr>Snímka 12</vt:lpstr>
      <vt:lpstr>Snímka 13</vt:lpstr>
      <vt:lpstr>Webové stránky pre viac info</vt:lpstr>
      <vt:lpstr>Snímka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13. Stretnutie mladých odborárov</dc:title>
  <cp:lastModifiedBy>Pazderova</cp:lastModifiedBy>
  <cp:revision>102</cp:revision>
  <dcterms:modified xsi:type="dcterms:W3CDTF">2014-10-09T12:20:02Z</dcterms:modified>
</cp:coreProperties>
</file>