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1" r:id="rId4"/>
  </p:sldMasterIdLst>
  <p:notesMasterIdLst>
    <p:notesMasterId r:id="rId60"/>
  </p:notesMasterIdLst>
  <p:handoutMasterIdLst>
    <p:handoutMasterId r:id="rId61"/>
  </p:handoutMasterIdLst>
  <p:sldIdLst>
    <p:sldId id="256" r:id="rId5"/>
    <p:sldId id="269" r:id="rId6"/>
    <p:sldId id="289" r:id="rId7"/>
    <p:sldId id="339" r:id="rId8"/>
    <p:sldId id="340" r:id="rId9"/>
    <p:sldId id="293" r:id="rId10"/>
    <p:sldId id="342" r:id="rId11"/>
    <p:sldId id="341" r:id="rId12"/>
    <p:sldId id="343" r:id="rId13"/>
    <p:sldId id="344" r:id="rId14"/>
    <p:sldId id="309" r:id="rId15"/>
    <p:sldId id="346" r:id="rId16"/>
    <p:sldId id="347" r:id="rId17"/>
    <p:sldId id="300" r:id="rId18"/>
    <p:sldId id="268" r:id="rId19"/>
    <p:sldId id="299" r:id="rId20"/>
    <p:sldId id="298" r:id="rId21"/>
    <p:sldId id="301" r:id="rId22"/>
    <p:sldId id="348" r:id="rId23"/>
    <p:sldId id="264" r:id="rId24"/>
    <p:sldId id="310" r:id="rId25"/>
    <p:sldId id="307" r:id="rId26"/>
    <p:sldId id="349" r:id="rId27"/>
    <p:sldId id="350" r:id="rId28"/>
    <p:sldId id="308" r:id="rId29"/>
    <p:sldId id="272" r:id="rId30"/>
    <p:sldId id="329" r:id="rId31"/>
    <p:sldId id="327" r:id="rId32"/>
    <p:sldId id="312" r:id="rId33"/>
    <p:sldId id="311" r:id="rId34"/>
    <p:sldId id="330" r:id="rId35"/>
    <p:sldId id="285" r:id="rId36"/>
    <p:sldId id="352" r:id="rId37"/>
    <p:sldId id="271" r:id="rId38"/>
    <p:sldId id="331" r:id="rId39"/>
    <p:sldId id="353" r:id="rId40"/>
    <p:sldId id="314" r:id="rId41"/>
    <p:sldId id="273" r:id="rId42"/>
    <p:sldId id="320" r:id="rId43"/>
    <p:sldId id="338" r:id="rId44"/>
    <p:sldId id="321" r:id="rId45"/>
    <p:sldId id="335" r:id="rId46"/>
    <p:sldId id="334" r:id="rId47"/>
    <p:sldId id="318" r:id="rId48"/>
    <p:sldId id="333" r:id="rId49"/>
    <p:sldId id="315" r:id="rId50"/>
    <p:sldId id="323" r:id="rId51"/>
    <p:sldId id="319" r:id="rId52"/>
    <p:sldId id="356" r:id="rId53"/>
    <p:sldId id="357" r:id="rId54"/>
    <p:sldId id="337" r:id="rId55"/>
    <p:sldId id="326" r:id="rId56"/>
    <p:sldId id="325" r:id="rId57"/>
    <p:sldId id="354" r:id="rId58"/>
    <p:sldId id="355" r:id="rId59"/>
  </p:sldIdLst>
  <p:sldSz cx="9144000" cy="6858000" type="screen4x3"/>
  <p:notesSz cx="6797675" cy="9928225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79623" autoAdjust="0"/>
  </p:normalViewPr>
  <p:slideViewPr>
    <p:cSldViewPr>
      <p:cViewPr varScale="1">
        <p:scale>
          <a:sx n="92" d="100"/>
          <a:sy n="92" d="100"/>
        </p:scale>
        <p:origin x="11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helios\thorvardur\Skrif\M&#225;lstofur%20og%20erindi\Danskir%20vi&#240;skiptamenn%204.2.2010\Myndir%20til%20a&#240;%20nota%20&#237;%20erindi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helios\thorvardur\Skrif\M&#225;lstofur%20og%20erindi\Danskir%20vi&#240;skiptamenn%204.2.2010\Myndir%20til%20a&#240;%20nota%20&#237;%20erindi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-VMST\GognH\Karl\Gagnavinnsla\1Vinnug&#246;gn-n&#253;jast\Grunntalnag&#246;gn-n&#253;ja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999829165409"/>
          <c:y val="0.20185195554186799"/>
          <c:w val="0.80223880597014896"/>
          <c:h val="0.445601487314089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'1.1'!$G$12</c:f>
              <c:strCache>
                <c:ptCount val="1"/>
                <c:pt idx="0">
                  <c:v>Bank assets to GDP</c:v>
                </c:pt>
              </c:strCache>
            </c:strRef>
          </c:tx>
          <c:spPr>
            <a:solidFill>
              <a:srgbClr val="333399"/>
            </a:solidFill>
            <a:ln w="12700">
              <a:solidFill>
                <a:srgbClr val="0070C0"/>
              </a:solidFill>
              <a:prstDash val="solid"/>
            </a:ln>
          </c:spPr>
          <c:invertIfNegative val="0"/>
          <c:dPt>
            <c:idx val="14"/>
            <c:invertIfNegative val="0"/>
            <c:bubble3D val="0"/>
            <c:spPr>
              <a:solidFill>
                <a:srgbClr val="C00000"/>
              </a:solidFill>
              <a:ln w="12700">
                <a:solidFill>
                  <a:srgbClr val="C00000"/>
                </a:solidFill>
                <a:prstDash val="solid"/>
              </a:ln>
            </c:spPr>
          </c:dPt>
          <c:cat>
            <c:strRef>
              <c:f>'1.1'!$F$13:$F$27</c:f>
              <c:strCache>
                <c:ptCount val="15"/>
                <c:pt idx="0">
                  <c:v>Chile ('81)</c:v>
                </c:pt>
                <c:pt idx="1">
                  <c:v>Equador ('98)</c:v>
                </c:pt>
                <c:pt idx="2">
                  <c:v>Finland ('91)</c:v>
                </c:pt>
                <c:pt idx="3">
                  <c:v>Indonesia ('97)</c:v>
                </c:pt>
                <c:pt idx="4">
                  <c:v>South-Korea ('97)</c:v>
                </c:pt>
                <c:pt idx="5">
                  <c:v>Malaysia ('97)</c:v>
                </c:pt>
                <c:pt idx="6">
                  <c:v>Mexico ('94)</c:v>
                </c:pt>
                <c:pt idx="7">
                  <c:v>Norway ('87)</c:v>
                </c:pt>
                <c:pt idx="8">
                  <c:v>Russia ('98)</c:v>
                </c:pt>
                <c:pt idx="9">
                  <c:v>Sweden ('91)</c:v>
                </c:pt>
                <c:pt idx="10">
                  <c:v>Thailand ('97)</c:v>
                </c:pt>
                <c:pt idx="11">
                  <c:v>Turkey ('00)</c:v>
                </c:pt>
                <c:pt idx="12">
                  <c:v>Venezuela ('94)</c:v>
                </c:pt>
                <c:pt idx="13">
                  <c:v>Japan ('91)</c:v>
                </c:pt>
                <c:pt idx="14">
                  <c:v>Iceland ('08)</c:v>
                </c:pt>
              </c:strCache>
            </c:strRef>
          </c:cat>
          <c:val>
            <c:numRef>
              <c:f>'1.1'!$C$13:$C$27</c:f>
              <c:numCache>
                <c:formatCode>0.0</c:formatCode>
                <c:ptCount val="15"/>
                <c:pt idx="0">
                  <c:v>47</c:v>
                </c:pt>
                <c:pt idx="1">
                  <c:v>41.3</c:v>
                </c:pt>
                <c:pt idx="2">
                  <c:v>109.4</c:v>
                </c:pt>
                <c:pt idx="3">
                  <c:v>68.099999999999994</c:v>
                </c:pt>
                <c:pt idx="4">
                  <c:v>72.400000000000006</c:v>
                </c:pt>
                <c:pt idx="5">
                  <c:v>130.4</c:v>
                </c:pt>
                <c:pt idx="6">
                  <c:v>40</c:v>
                </c:pt>
                <c:pt idx="7">
                  <c:v>91.9</c:v>
                </c:pt>
                <c:pt idx="8">
                  <c:v>24.9</c:v>
                </c:pt>
                <c:pt idx="9">
                  <c:v>102.4</c:v>
                </c:pt>
                <c:pt idx="10">
                  <c:v>117.1</c:v>
                </c:pt>
                <c:pt idx="11">
                  <c:v>71</c:v>
                </c:pt>
                <c:pt idx="12">
                  <c:v>28.3</c:v>
                </c:pt>
                <c:pt idx="13">
                  <c:v>162.80000000000001</c:v>
                </c:pt>
                <c:pt idx="14">
                  <c:v>977.8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290424"/>
        <c:axId val="127290808"/>
      </c:barChart>
      <c:catAx>
        <c:axId val="127290424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/>
            </a:pPr>
            <a:endParaRPr lang="en-US"/>
          </a:p>
        </c:txPr>
        <c:crossAx val="127290808"/>
        <c:crosses val="autoZero"/>
        <c:auto val="0"/>
        <c:lblAlgn val="ctr"/>
        <c:lblOffset val="50"/>
        <c:tickLblSkip val="1"/>
        <c:tickMarkSkip val="1"/>
        <c:noMultiLvlLbl val="0"/>
      </c:catAx>
      <c:valAx>
        <c:axId val="127290808"/>
        <c:scaling>
          <c:orientation val="minMax"/>
          <c:max val="1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/>
            </a:pPr>
            <a:endParaRPr lang="en-US"/>
          </a:p>
        </c:txPr>
        <c:crossAx val="127290424"/>
        <c:crosses val="autoZero"/>
        <c:crossBetween val="between"/>
        <c:majorUnit val="100"/>
        <c:minorUnit val="100"/>
      </c:valAx>
      <c:spPr>
        <a:noFill/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6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940298507461"/>
          <c:y val="0.23148148148148701"/>
          <c:w val="0.80223880597014896"/>
          <c:h val="0.399305191017795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'1.2'!$G$12</c:f>
              <c:strCache>
                <c:ptCount val="1"/>
              </c:strCache>
            </c:strRef>
          </c:tx>
          <c:spPr>
            <a:solidFill>
              <a:srgbClr val="333399"/>
            </a:solidFill>
            <a:ln w="12700">
              <a:solidFill>
                <a:srgbClr val="0070C0"/>
              </a:solidFill>
              <a:prstDash val="solid"/>
            </a:ln>
          </c:spPr>
          <c:invertIfNegative val="0"/>
          <c:dPt>
            <c:idx val="11"/>
            <c:invertIfNegative val="0"/>
            <c:bubble3D val="0"/>
            <c:spPr>
              <a:solidFill>
                <a:srgbClr val="C00000"/>
              </a:solidFill>
              <a:ln w="12700">
                <a:solidFill>
                  <a:srgbClr val="C00000"/>
                </a:solidFill>
                <a:prstDash val="solid"/>
              </a:ln>
            </c:spPr>
          </c:dPt>
          <c:cat>
            <c:strRef>
              <c:f>'1.2'!$F$13:$F$24</c:f>
              <c:strCache>
                <c:ptCount val="12"/>
                <c:pt idx="0">
                  <c:v>Malaysia ('97)</c:v>
                </c:pt>
                <c:pt idx="1">
                  <c:v>Argentina ('80)</c:v>
                </c:pt>
                <c:pt idx="2">
                  <c:v>Mexico ('94)</c:v>
                </c:pt>
                <c:pt idx="3">
                  <c:v>Spain ('77)</c:v>
                </c:pt>
                <c:pt idx="4">
                  <c:v>Sweden ('91)</c:v>
                </c:pt>
                <c:pt idx="5">
                  <c:v>Finland ('91)</c:v>
                </c:pt>
                <c:pt idx="6">
                  <c:v>Indonesia ('97)</c:v>
                </c:pt>
                <c:pt idx="7">
                  <c:v>Chile ('81)</c:v>
                </c:pt>
                <c:pt idx="8">
                  <c:v>Russia ('98)</c:v>
                </c:pt>
                <c:pt idx="9">
                  <c:v>Equador ('98)</c:v>
                </c:pt>
                <c:pt idx="10">
                  <c:v>Norway ('87)</c:v>
                </c:pt>
                <c:pt idx="11">
                  <c:v>Iceland ('08)</c:v>
                </c:pt>
              </c:strCache>
            </c:strRef>
          </c:cat>
          <c:val>
            <c:numRef>
              <c:f>'1.2'!$C$13:$C$24</c:f>
              <c:numCache>
                <c:formatCode>0.0</c:formatCode>
                <c:ptCount val="12"/>
                <c:pt idx="0">
                  <c:v>14</c:v>
                </c:pt>
                <c:pt idx="1">
                  <c:v>16</c:v>
                </c:pt>
                <c:pt idx="2">
                  <c:v>19</c:v>
                </c:pt>
                <c:pt idx="3">
                  <c:v>20</c:v>
                </c:pt>
                <c:pt idx="4">
                  <c:v>22</c:v>
                </c:pt>
                <c:pt idx="5">
                  <c:v>31</c:v>
                </c:pt>
                <c:pt idx="6">
                  <c:v>35</c:v>
                </c:pt>
                <c:pt idx="7">
                  <c:v>45</c:v>
                </c:pt>
                <c:pt idx="8">
                  <c:v>50</c:v>
                </c:pt>
                <c:pt idx="9">
                  <c:v>65</c:v>
                </c:pt>
                <c:pt idx="10">
                  <c:v>85</c:v>
                </c:pt>
                <c:pt idx="11">
                  <c:v>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019872"/>
        <c:axId val="127020256"/>
      </c:barChart>
      <c:catAx>
        <c:axId val="12701987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/>
            </a:pPr>
            <a:endParaRPr lang="en-US"/>
          </a:p>
        </c:txPr>
        <c:crossAx val="127020256"/>
        <c:crosses val="autoZero"/>
        <c:auto val="0"/>
        <c:lblAlgn val="ctr"/>
        <c:lblOffset val="50"/>
        <c:tickLblSkip val="1"/>
        <c:tickMarkSkip val="1"/>
        <c:noMultiLvlLbl val="0"/>
      </c:catAx>
      <c:valAx>
        <c:axId val="127020256"/>
        <c:scaling>
          <c:orientation val="minMax"/>
          <c:max val="1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/>
            </a:pPr>
            <a:endParaRPr lang="en-US"/>
          </a:p>
        </c:txPr>
        <c:crossAx val="127019872"/>
        <c:crosses val="autoZero"/>
        <c:crossBetween val="between"/>
        <c:majorUnit val="20"/>
        <c:minorUnit val="20"/>
      </c:valAx>
      <c:spPr>
        <a:noFill/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6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18518518518517E-2"/>
          <c:y val="0.17719640978157045"/>
          <c:w val="0.96604938271604934"/>
          <c:h val="0.70707157991900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Councelling 4.243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483</c:v>
                </c:pt>
                <c:pt idx="1">
                  <c:v>745</c:v>
                </c:pt>
                <c:pt idx="2" formatCode="#,##0">
                  <c:v>1201</c:v>
                </c:pt>
                <c:pt idx="3">
                  <c:v>815</c:v>
                </c:pt>
                <c:pt idx="4">
                  <c:v>760</c:v>
                </c:pt>
                <c:pt idx="5">
                  <c:v>239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Debt Mitigation: 5.531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1467</c:v>
                </c:pt>
                <c:pt idx="1">
                  <c:v>2284</c:v>
                </c:pt>
                <c:pt idx="2" formatCode="General">
                  <c:v>702</c:v>
                </c:pt>
                <c:pt idx="3" formatCode="General">
                  <c:v>495</c:v>
                </c:pt>
                <c:pt idx="4" formatCode="General">
                  <c:v>459</c:v>
                </c:pt>
                <c:pt idx="5" formatCode="General">
                  <c:v>124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Complaints and advice: 3.534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265</c:v>
                </c:pt>
                <c:pt idx="1">
                  <c:v>947</c:v>
                </c:pt>
                <c:pt idx="2" formatCode="#,##0">
                  <c:v>1080</c:v>
                </c:pt>
                <c:pt idx="3">
                  <c:v>802</c:v>
                </c:pt>
                <c:pt idx="4">
                  <c:v>375</c:v>
                </c:pt>
                <c:pt idx="5">
                  <c:v>65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Fin.aid for bankruptcy proceedings: 557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-1.5432098765432098E-3"/>
                  <c:y val="-4.783678682141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4">
                  <c:v>472</c:v>
                </c:pt>
                <c:pt idx="5">
                  <c:v>85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27227272"/>
        <c:axId val="127227656"/>
      </c:barChart>
      <c:catAx>
        <c:axId val="127227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7227656"/>
        <c:crosses val="autoZero"/>
        <c:auto val="1"/>
        <c:lblAlgn val="ctr"/>
        <c:lblOffset val="100"/>
        <c:noMultiLvlLbl val="0"/>
      </c:catAx>
      <c:valAx>
        <c:axId val="127227656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1272272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7616797900262471"/>
          <c:y val="1.6883571819324511E-2"/>
          <c:w val="0.32228881112083213"/>
          <c:h val="0.5064260602583984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03116980418565E-2"/>
          <c:y val="3.8434570678665167E-2"/>
          <c:w val="0.88093412591457287"/>
          <c:h val="0.768169187184935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50000"/>
                <a:lumOff val="50000"/>
              </a:schemeClr>
            </a:solidFill>
          </c:spPr>
          <c:invertIfNegative val="0"/>
          <c:dPt>
            <c:idx val="8"/>
            <c:invertIfNegative val="0"/>
            <c:bubble3D val="0"/>
          </c:dPt>
          <c:dPt>
            <c:idx val="9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1">
                  <a:lumMod val="25000"/>
                  <a:lumOff val="75000"/>
                </a:schemeClr>
              </a:solidFill>
            </c:spPr>
          </c:dPt>
          <c:dLbls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'atv.leysi árið'!$Q$3:$AA$3</c:f>
              <c:strCache>
                <c:ptCount val="11"/>
                <c:pt idx="0">
                  <c:v>2005 </c:v>
                </c:pt>
                <c:pt idx="1">
                  <c:v>2006 </c:v>
                </c:pt>
                <c:pt idx="2">
                  <c:v>2007 </c:v>
                </c:pt>
                <c:pt idx="3">
                  <c:v>2008 </c:v>
                </c:pt>
                <c:pt idx="4">
                  <c:v>2009 </c:v>
                </c:pt>
                <c:pt idx="5">
                  <c:v>2010 </c:v>
                </c:pt>
                <c:pt idx="6">
                  <c:v>2011 </c:v>
                </c:pt>
                <c:pt idx="7">
                  <c:v>2012 </c:v>
                </c:pt>
                <c:pt idx="8">
                  <c:v>2013 </c:v>
                </c:pt>
                <c:pt idx="9">
                  <c:v>2014 est.</c:v>
                </c:pt>
                <c:pt idx="10">
                  <c:v>2015 est.</c:v>
                </c:pt>
              </c:strCache>
            </c:strRef>
          </c:cat>
          <c:val>
            <c:numRef>
              <c:f>'atv.leysi árið'!$Q$17:$AA$17</c:f>
              <c:numCache>
                <c:formatCode>0.0</c:formatCode>
                <c:ptCount val="11"/>
                <c:pt idx="0">
                  <c:v>2.0600143852511259</c:v>
                </c:pt>
                <c:pt idx="1">
                  <c:v>1.2849507897788399</c:v>
                </c:pt>
                <c:pt idx="2">
                  <c:v>1.01022304225732</c:v>
                </c:pt>
                <c:pt idx="3">
                  <c:v>1.6482683016050801</c:v>
                </c:pt>
                <c:pt idx="4">
                  <c:v>8.0168905314512102</c:v>
                </c:pt>
                <c:pt idx="5">
                  <c:v>8.1324058113722195</c:v>
                </c:pt>
                <c:pt idx="6">
                  <c:v>7.4268319257204602</c:v>
                </c:pt>
                <c:pt idx="7">
                  <c:v>5.7704131317621403</c:v>
                </c:pt>
                <c:pt idx="8">
                  <c:v>4.4355385527292803</c:v>
                </c:pt>
                <c:pt idx="9">
                  <c:v>4.0532295231994633</c:v>
                </c:pt>
                <c:pt idx="10">
                  <c:v>3.7972583619483067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7543128"/>
        <c:axId val="127543512"/>
      </c:barChart>
      <c:catAx>
        <c:axId val="127543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1980000" vert="horz"/>
          <a:lstStyle/>
          <a:p>
            <a:pPr>
              <a:defRPr/>
            </a:pPr>
            <a:endParaRPr lang="en-US"/>
          </a:p>
        </c:txPr>
        <c:crossAx val="1275435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7543512"/>
        <c:scaling>
          <c:orientation val="minMax"/>
        </c:scaling>
        <c:delete val="0"/>
        <c:axPos val="l"/>
        <c:majorGridlines/>
        <c:numFmt formatCode="0&quot;%&quot;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27543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0.60725</cdr:x>
      <cdr:y>0.23375</cdr:y>
    </cdr:from>
    <cdr:to>
      <cdr:x>0.85375</cdr:x>
      <cdr:y>0.27425</cdr:y>
    </cdr:to>
    <cdr:sp macro="" textlink="">
      <cdr:nvSpPr>
        <cdr:cNvPr id="2052" name="Text Box 4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1550127" y="641223"/>
          <a:ext cx="629241" cy="1111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0" rIns="0" bIns="18288" anchor="b" upright="1"/>
        <a:lstStyle xmlns:a="http://schemas.openxmlformats.org/drawingml/2006/main"/>
        <a:p xmlns:a="http://schemas.openxmlformats.org/drawingml/2006/main">
          <a:endParaRPr lang="is-IS" dirty="0"/>
        </a:p>
      </cdr:txBody>
    </cdr:sp>
  </cdr:relSizeAnchor>
  <cdr:relSizeAnchor xmlns:cdr="http://schemas.openxmlformats.org/drawingml/2006/chartDrawing">
    <cdr:from>
      <cdr:x>0.10204</cdr:x>
      <cdr:y>0.13333</cdr:y>
    </cdr:from>
    <cdr:to>
      <cdr:x>0.56004</cdr:x>
      <cdr:y>0.19058</cdr:y>
    </cdr:to>
    <cdr:sp macro="" textlink="">
      <cdr:nvSpPr>
        <cdr:cNvPr id="2050" name="Text Box 6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357190" y="571504"/>
          <a:ext cx="1603211" cy="2453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0" rIns="27432" bIns="18288" anchor="b" upright="1"/>
        <a:lstStyle xmlns:a="http://schemas.openxmlformats.org/drawingml/2006/main"/>
        <a:p xmlns:a="http://schemas.openxmlformats.org/drawingml/2006/main">
          <a:pPr algn="just" rtl="0">
            <a:defRPr sz="1000"/>
          </a:pPr>
          <a:fld id="{A97FFFB4-61BA-4FD1-9CE3-EB42A53C3259}" type="TxLink">
            <a:rPr lang="is-IS" sz="1000" b="0" i="0" u="none" strike="noStrike" baseline="0">
              <a:solidFill>
                <a:srgbClr val="000000"/>
              </a:solidFill>
              <a:latin typeface="+mn-lt"/>
            </a:rPr>
            <a:pPr algn="just" rtl="0">
              <a:defRPr sz="1000"/>
            </a:pPr>
            <a:t>% of GDP</a:t>
          </a:fld>
          <a:endParaRPr lang="is-IS" sz="1000" b="0" i="0" u="none" strike="noStrike" baseline="0" dirty="0">
            <a:solidFill>
              <a:srgbClr val="000000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0.04114</cdr:x>
      <cdr:y>0.0168</cdr:y>
    </cdr:from>
    <cdr:to>
      <cdr:x>0.9391</cdr:x>
      <cdr:y>0.1469</cdr:y>
    </cdr:to>
    <cdr:sp macro="" textlink="">
      <cdr:nvSpPr>
        <cdr:cNvPr id="2060" name="Text Box 1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144016" y="72008"/>
          <a:ext cx="3143275" cy="55764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0" rIns="0" bIns="22860" anchor="b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9B9E3DEA-E4C9-4B54-9EEF-A971B557D6DA}" type="TxLink">
            <a:rPr lang="is-IS" sz="1600" b="0" i="0" u="none" strike="noStrike">
              <a:solidFill>
                <a:srgbClr val="000000"/>
              </a:solidFill>
              <a:latin typeface="+mn-lt"/>
            </a:rPr>
            <a:pPr algn="l" rtl="0">
              <a:defRPr sz="1000"/>
            </a:pPr>
            <a:t>Commercial banks' assets in various previous financial crises</a:t>
          </a:fld>
          <a:endParaRPr lang="is-IS" sz="1600" b="0" i="0" u="none" strike="noStrike" dirty="0">
            <a:solidFill>
              <a:srgbClr val="000000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0.06725</cdr:x>
      <cdr:y>0.953</cdr:y>
    </cdr:from>
    <cdr:to>
      <cdr:x>0.82825</cdr:x>
      <cdr:y>0.99325</cdr:y>
    </cdr:to>
    <cdr:sp macro="" textlink="">
      <cdr:nvSpPr>
        <cdr:cNvPr id="2054" name="Text Box 14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171669" y="2614270"/>
          <a:ext cx="1942605" cy="11041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18288" tIns="1828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8BD6D5AA-7327-48E0-ABA6-F3EEC83F2F56}" type="TxLink">
            <a:rPr lang="is-IS" sz="900" b="0" i="0" u="none" strike="noStrike" baseline="0">
              <a:solidFill>
                <a:srgbClr val="000000"/>
              </a:solidFill>
              <a:latin typeface="+mn-lt"/>
            </a:rPr>
            <a:pPr algn="l" rtl="0">
              <a:defRPr sz="1000"/>
            </a:pPr>
            <a:t>Sources: Bank of England, Central Bank of Iceland.</a:t>
          </a:fld>
          <a:endParaRPr lang="is-IS" sz="900" b="0" i="0" u="none" strike="noStrike" baseline="0" dirty="0">
            <a:solidFill>
              <a:srgbClr val="000000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0.07649</cdr:x>
      <cdr:y>0.88333</cdr:y>
    </cdr:from>
    <cdr:to>
      <cdr:x>0.95896</cdr:x>
      <cdr:y>0.95865</cdr:y>
    </cdr:to>
    <cdr:sp macro="" textlink="">
      <cdr:nvSpPr>
        <cdr:cNvPr id="8" name="Text Box 14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267750" y="3786214"/>
          <a:ext cx="3089053" cy="3228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18288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EE9DD55E-C728-4982-91AC-3FD866BFEB2C}" type="TxLink">
            <a:rPr lang="is-IS" sz="900" b="0" i="0" u="none" strike="noStrike" baseline="0">
              <a:solidFill>
                <a:srgbClr val="000000"/>
              </a:solidFill>
              <a:latin typeface="+mn-lt"/>
            </a:rPr>
            <a:pPr algn="l" rtl="0">
              <a:defRPr sz="1000"/>
            </a:pPr>
            <a:t>1. The year in parentheses represents the onset of the crisis in the country concerned.</a:t>
          </a:fld>
          <a:endParaRPr lang="is-IS" sz="900" b="0" i="0" u="none" strike="noStrike" baseline="0" dirty="0">
            <a:solidFill>
              <a:srgbClr val="000000"/>
            </a:solidFill>
            <a:latin typeface="+mn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0.60725</cdr:x>
      <cdr:y>0.23375</cdr:y>
    </cdr:from>
    <cdr:to>
      <cdr:x>0.85375</cdr:x>
      <cdr:y>0.27425</cdr:y>
    </cdr:to>
    <cdr:sp macro="" textlink="">
      <cdr:nvSpPr>
        <cdr:cNvPr id="2052" name="Text Box 4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1550127" y="641223"/>
          <a:ext cx="629241" cy="1111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0" rIns="0" bIns="18288" anchor="b" upright="1"/>
        <a:lstStyle xmlns:a="http://schemas.openxmlformats.org/drawingml/2006/main"/>
        <a:p xmlns:a="http://schemas.openxmlformats.org/drawingml/2006/main">
          <a:endParaRPr lang="is-IS" dirty="0"/>
        </a:p>
      </cdr:txBody>
    </cdr:sp>
  </cdr:relSizeAnchor>
  <cdr:relSizeAnchor xmlns:cdr="http://schemas.openxmlformats.org/drawingml/2006/chartDrawing">
    <cdr:from>
      <cdr:x>0.1095</cdr:x>
      <cdr:y>0.16725</cdr:y>
    </cdr:from>
    <cdr:to>
      <cdr:x>0.85634</cdr:x>
      <cdr:y>0.2245</cdr:y>
    </cdr:to>
    <cdr:sp macro="" textlink="">
      <cdr:nvSpPr>
        <cdr:cNvPr id="2050" name="Text Box 6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279521" y="458800"/>
          <a:ext cx="1906458" cy="1570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0" rIns="27432" bIns="18288" anchor="b" upright="1"/>
        <a:lstStyle xmlns:a="http://schemas.openxmlformats.org/drawingml/2006/main"/>
        <a:p xmlns:a="http://schemas.openxmlformats.org/drawingml/2006/main">
          <a:pPr algn="just" rtl="0">
            <a:defRPr sz="1000"/>
          </a:pPr>
          <a:fld id="{29BA14B6-4A46-4FD9-95E3-44A66F11B61F}" type="TxLink">
            <a:rPr lang="is-IS" sz="1000" b="0" i="0" u="none" strike="noStrike" baseline="0">
              <a:solidFill>
                <a:srgbClr val="000000"/>
              </a:solidFill>
              <a:latin typeface="+mn-lt"/>
            </a:rPr>
            <a:pPr algn="just" rtl="0">
              <a:defRPr sz="1000"/>
            </a:pPr>
            <a:t>% of total banking system assets</a:t>
          </a:fld>
          <a:endParaRPr lang="is-IS" sz="1000" b="0" i="0" u="none" strike="noStrike" baseline="0" dirty="0">
            <a:solidFill>
              <a:srgbClr val="000000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0.06</cdr:x>
      <cdr:y>0.06388</cdr:y>
    </cdr:from>
    <cdr:to>
      <cdr:x>0.91831</cdr:x>
      <cdr:y>0.17731</cdr:y>
    </cdr:to>
    <cdr:sp macro="" textlink="">
      <cdr:nvSpPr>
        <cdr:cNvPr id="2060" name="Text Box 12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216024" y="288032"/>
          <a:ext cx="3090259" cy="5114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0" rIns="0" bIns="22860" anchor="b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4605E8C3-C78E-4A8C-ACBE-0177110DE27A}" type="TxLink">
            <a:rPr lang="is-IS" sz="1600" b="0" i="0" u="none" strike="noStrike" baseline="0">
              <a:solidFill>
                <a:srgbClr val="000000"/>
              </a:solidFill>
              <a:latin typeface="+mn-lt"/>
            </a:rPr>
            <a:pPr algn="l" rtl="0">
              <a:defRPr sz="1000"/>
            </a:pPr>
            <a:t>Share of banking system in insolvency in various previous crises</a:t>
          </a:fld>
          <a:endParaRPr lang="is-IS" sz="1600" b="0" i="0" u="none" strike="noStrike" baseline="0" dirty="0">
            <a:solidFill>
              <a:srgbClr val="000000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0.06725</cdr:x>
      <cdr:y>0.91065</cdr:y>
    </cdr:from>
    <cdr:to>
      <cdr:x>0.95336</cdr:x>
      <cdr:y>0.99325</cdr:y>
    </cdr:to>
    <cdr:sp macro="" textlink="">
      <cdr:nvSpPr>
        <cdr:cNvPr id="2054" name="Text Box 14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283019" y="4643457"/>
          <a:ext cx="3729160" cy="4211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18288" tIns="1828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fld id="{BD45E64B-3893-4C5E-8FDA-23A38D7A3F99}" type="TxLink">
            <a:rPr lang="is-IS" sz="900" b="0" i="0" u="none" strike="noStrike" baseline="0">
              <a:solidFill>
                <a:srgbClr val="000000"/>
              </a:solidFill>
              <a:latin typeface="+mn-lt"/>
            </a:rPr>
            <a:pPr algn="l" rtl="0">
              <a:defRPr sz="1000"/>
            </a:pPr>
            <a:t>Sources: Caprio, Klingebiel, Laeven and Noguera (2005), Central Bank of Iceland.</a:t>
          </a:fld>
          <a:endParaRPr lang="is-IS" sz="900" b="0" i="0" u="none" strike="noStrike" baseline="0" dirty="0">
            <a:solidFill>
              <a:srgbClr val="000000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0.07463</cdr:x>
      <cdr:y>0.85069</cdr:y>
    </cdr:from>
    <cdr:to>
      <cdr:x>0.96074</cdr:x>
      <cdr:y>0.95332</cdr:y>
    </cdr:to>
    <cdr:sp macro="" textlink="">
      <cdr:nvSpPr>
        <cdr:cNvPr id="8" name="Text Box 14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190500" y="2333624"/>
          <a:ext cx="2261969" cy="2815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18288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EDAC9818-82AD-437E-838E-519B93909D6B}" type="TxLink">
            <a:rPr lang="is-IS" sz="500" b="0" i="0" u="none" strike="noStrike" baseline="0">
              <a:solidFill>
                <a:srgbClr val="000000"/>
              </a:solidFill>
              <a:latin typeface="+mn-lt"/>
            </a:rPr>
            <a:pPr algn="l" rtl="0">
              <a:defRPr sz="1000"/>
            </a:pPr>
            <a:t> </a:t>
          </a:fld>
          <a:endParaRPr lang="is-IS" sz="500" b="0" i="0" u="none" strike="noStrike" baseline="0" dirty="0">
            <a:solidFill>
              <a:srgbClr val="000000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0.06903</cdr:x>
      <cdr:y>0.8406</cdr:y>
    </cdr:from>
    <cdr:to>
      <cdr:x>0.95514</cdr:x>
      <cdr:y>0.95158</cdr:y>
    </cdr:to>
    <cdr:sp macro="" textlink="">
      <cdr:nvSpPr>
        <cdr:cNvPr id="9" name="Text Box 14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290510" y="4286267"/>
          <a:ext cx="3729160" cy="5658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18288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fld id="{FF1F7261-C73F-4298-9BE7-D83AA1CA5F6C}" type="TxLink">
            <a:rPr lang="is-IS" sz="900" b="0" i="0" u="none" strike="noStrike" baseline="0">
              <a:solidFill>
                <a:srgbClr val="000000"/>
              </a:solidFill>
              <a:latin typeface="+mn-lt"/>
            </a:rPr>
            <a:pPr algn="l" rtl="0">
              <a:defRPr sz="1000"/>
            </a:pPr>
            <a:t>1. The year in parentheses represents the onset of the crisis in the country concerned.</a:t>
          </a:fld>
          <a:endParaRPr lang="is-IS" sz="900" b="0" i="0" u="none" strike="noStrike" baseline="0" dirty="0">
            <a:solidFill>
              <a:srgbClr val="000000"/>
            </a:solidFill>
            <a:latin typeface="+mn-lt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0.675</cdr:x>
      <cdr:y>0.25534</cdr:y>
    </cdr:from>
    <cdr:to>
      <cdr:x>0.98999</cdr:x>
      <cdr:y>0.41489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54960" y="1152401"/>
          <a:ext cx="2592242" cy="720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s-IS" sz="1100" dirty="0"/>
        </a:p>
      </cdr:txBody>
    </cdr:sp>
  </cdr:relSizeAnchor>
  <cdr:relSizeAnchor xmlns:cdr="http://schemas.openxmlformats.org/drawingml/2006/chartDrawing">
    <cdr:from>
      <cdr:x>0.05376</cdr:x>
      <cdr:y>0.06388</cdr:y>
    </cdr:from>
    <cdr:to>
      <cdr:x>0.535</cdr:x>
      <cdr:y>0.27123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42392" y="288304"/>
          <a:ext cx="3960440" cy="9358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Total: 13.865 applications</a:t>
          </a:r>
        </a:p>
        <a:p xmlns:a="http://schemas.openxmlformats.org/drawingml/2006/main">
          <a:r>
            <a:rPr lang="en-US" sz="1800" dirty="0" smtClean="0"/>
            <a:t>About 16.000 interviews in our „walk-in“ center</a:t>
          </a:r>
        </a:p>
        <a:p xmlns:a="http://schemas.openxmlformats.org/drawingml/2006/main">
          <a:endParaRPr lang="is-IS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36C4-4024-4189-99BA-4B55FE0DE201}" type="datetimeFigureOut">
              <a:rPr lang="is-IS" smtClean="0"/>
              <a:t>30.3.2016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572BC-093D-430B-9B56-DF57CD9495F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18337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76E5E-4845-4309-B5A5-A0468B9A1244}" type="datetimeFigureOut">
              <a:rPr lang="is-IS" smtClean="0"/>
              <a:t>30.3.2016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6561D-0F86-4110-A2FB-BA036F2FD32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666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6561D-0F86-4110-A2FB-BA036F2FD328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2136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16B45-8C09-440F-8597-31626F72E75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9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1. </a:t>
            </a:r>
            <a:r>
              <a:rPr lang="is-IS" dirty="0" err="1" smtClean="0"/>
              <a:t>Current</a:t>
            </a:r>
            <a:r>
              <a:rPr lang="is-IS" baseline="0" dirty="0" smtClean="0"/>
              <a:t> </a:t>
            </a:r>
            <a:r>
              <a:rPr lang="is-IS" baseline="0" dirty="0" err="1" smtClean="0"/>
              <a:t>organisation</a:t>
            </a:r>
            <a:r>
              <a:rPr lang="is-IS" baseline="0" dirty="0" smtClean="0"/>
              <a:t>.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F820B5-A926-49F2-8553-54D9E6714A4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3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6827838" y="763588"/>
            <a:ext cx="20653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23850" y="1557338"/>
            <a:ext cx="5399088" cy="935037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3850" y="3933825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600"/>
            </a:lvl1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5" y="115888"/>
            <a:ext cx="2232025" cy="6192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543675" cy="6192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63500"/>
            <a:ext cx="7920038" cy="12049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341438"/>
            <a:ext cx="4208463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341438"/>
            <a:ext cx="4208462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6827838" y="763588"/>
            <a:ext cx="20653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23850" y="1557338"/>
            <a:ext cx="5399088" cy="935037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3850" y="3933825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600"/>
            </a:lvl1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9D1C-9B55-4615-805E-6A9C4FE038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E1AB0-365E-45C3-8697-F57E26DDDD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4316413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341438"/>
            <a:ext cx="4316412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DA245-723F-481C-91BE-A1E8138C7B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225BC-1C98-4D68-8107-EF4AF6F0B7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47C11-45D4-4123-A202-DD83E1FD15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79036-874F-482A-90CD-DC325C631D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13E6A-B8A9-4431-87FF-7DFA8F856C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47644-C0A8-43B0-9906-2C4AC8F9C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EBBE1-7427-45D9-928F-4D233A80CD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5" y="115888"/>
            <a:ext cx="2232025" cy="6192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543675" cy="6192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95B81-0E41-4366-9EF2-5A5698DE3E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205038"/>
            <a:ext cx="7200900" cy="1727200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is-IS" noProof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365625"/>
            <a:ext cx="7200900" cy="18002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 smtClean="0"/>
              <a:t>Click to edit Master subtitle style</a:t>
            </a:r>
            <a:endParaRPr lang="is-IS" noProof="0"/>
          </a:p>
        </p:txBody>
      </p:sp>
      <p:pic>
        <p:nvPicPr>
          <p:cNvPr id="4108" name="Picture 12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s-IS" sz="3800">
                <a:solidFill>
                  <a:schemeClr val="bg1"/>
                </a:solidFill>
                <a:latin typeface="Calibri" pitchFamily="34" charset="0"/>
              </a:rPr>
              <a:t>Seðlabanki Íslands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179388" y="4076700"/>
            <a:ext cx="8564562" cy="90488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is-I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208463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341438"/>
            <a:ext cx="4208462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63500"/>
            <a:ext cx="2141537" cy="6678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63500"/>
            <a:ext cx="6275388" cy="6678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63500"/>
            <a:ext cx="7920038" cy="12049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341438"/>
            <a:ext cx="4208463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341438"/>
            <a:ext cx="4208462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 smtClean="0"/>
              <a:pPr/>
              <a:t>March 30, 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March 30,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March 30,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March 30,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4316413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341438"/>
            <a:ext cx="4316412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March 30,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March 30,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March 30,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March 30,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March 30,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March 30,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March 30,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63500"/>
            <a:ext cx="7920038" cy="12049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341438"/>
            <a:ext cx="4208463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341438"/>
            <a:ext cx="4208462" cy="5400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51924-CFCD-4EFB-B788-4208C3C3078B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373612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BBC0B-8C24-4542-ABF9-45089C1571E7}" type="slidenum">
              <a:rPr lang="is-IS" altLang="en-US"/>
              <a:pPr/>
              <a:t>‹#›</a:t>
            </a:fld>
            <a:endParaRPr lang="is-IS" altLang="en-US"/>
          </a:p>
        </p:txBody>
      </p:sp>
    </p:spTree>
    <p:extLst>
      <p:ext uri="{BB962C8B-B14F-4D97-AF65-F5344CB8AC3E}">
        <p14:creationId xmlns:p14="http://schemas.microsoft.com/office/powerpoint/2010/main" val="119219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GB" sz="2400"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53188"/>
            <a:ext cx="968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621442"/>
                </a:solidFill>
                <a:cs typeface="+mn-cs"/>
              </a:defRPr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  <p:sp>
        <p:nvSpPr>
          <p:cNvPr id="3076" name="Rectangle 4" descr="bordi"/>
          <p:cNvSpPr>
            <a:spLocks noChangeArrowheads="1"/>
          </p:cNvSpPr>
          <p:nvPr/>
        </p:nvSpPr>
        <p:spPr bwMode="auto">
          <a:xfrm>
            <a:off x="0" y="981075"/>
            <a:ext cx="7667625" cy="144463"/>
          </a:xfrm>
          <a:prstGeom prst="rect">
            <a:avLst/>
          </a:prstGeom>
          <a:blipFill dpi="0" rotWithShape="0">
            <a:blip r:embed="rId14" cstate="print"/>
            <a:srcRect/>
            <a:stretch>
              <a:fillRect/>
            </a:stretch>
          </a:blip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C7C5C7"/>
              </a:clrFrom>
              <a:clrTo>
                <a:srgbClr val="C7C5C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6400" y="188913"/>
            <a:ext cx="8477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15888"/>
            <a:ext cx="74882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s-IS" smtClean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341438"/>
            <a:ext cx="878522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40000"/>
        </a:spcBef>
        <a:spcAft>
          <a:spcPct val="0"/>
        </a:spcAft>
        <a:buClr>
          <a:srgbClr val="621442"/>
        </a:buClr>
        <a:buChar char="•"/>
        <a:defRPr sz="2800">
          <a:solidFill>
            <a:srgbClr val="62144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GB" sz="2400"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53188"/>
            <a:ext cx="968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621442"/>
                </a:solidFill>
                <a:cs typeface="+mn-cs"/>
              </a:defRPr>
            </a:lvl1pPr>
          </a:lstStyle>
          <a:p>
            <a:pPr>
              <a:defRPr/>
            </a:pPr>
            <a:fld id="{7A88C489-0D0D-44DF-8CD8-BE33681C883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076" name="Rectangle 4" descr="bordi"/>
          <p:cNvSpPr>
            <a:spLocks noChangeArrowheads="1"/>
          </p:cNvSpPr>
          <p:nvPr/>
        </p:nvSpPr>
        <p:spPr bwMode="auto">
          <a:xfrm>
            <a:off x="0" y="981075"/>
            <a:ext cx="7667625" cy="144463"/>
          </a:xfrm>
          <a:prstGeom prst="rect">
            <a:avLst/>
          </a:prstGeom>
          <a:blipFill dpi="0" rotWithShape="0">
            <a:blip r:embed="rId13" cstate="print"/>
            <a:srcRect/>
            <a:stretch>
              <a:fillRect/>
            </a:stretch>
          </a:blip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C7C5C7"/>
              </a:clrFrom>
              <a:clrTo>
                <a:srgbClr val="C7C5C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6400" y="188913"/>
            <a:ext cx="8477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15888"/>
            <a:ext cx="74882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s-IS" smtClean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341438"/>
            <a:ext cx="878522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62144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40000"/>
        </a:spcBef>
        <a:spcAft>
          <a:spcPct val="0"/>
        </a:spcAft>
        <a:buClr>
          <a:srgbClr val="621442"/>
        </a:buClr>
        <a:buChar char="•"/>
        <a:defRPr sz="2800">
          <a:solidFill>
            <a:srgbClr val="62144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21442"/>
        </a:buClr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63500"/>
            <a:ext cx="7920038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s-I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5693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smtClean="0"/>
          </a:p>
        </p:txBody>
      </p:sp>
      <p:pic>
        <p:nvPicPr>
          <p:cNvPr id="1036" name="Picture 12" descr="SEDLOG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2463" y="115888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4763" y="0"/>
            <a:ext cx="111126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7A982AE-26D3-45C2-AF4E-C7DD85F743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2205038"/>
            <a:ext cx="8641084" cy="1727200"/>
          </a:xfrm>
        </p:spPr>
        <p:txBody>
          <a:bodyPr/>
          <a:lstStyle/>
          <a:p>
            <a:r>
              <a:rPr lang="is-IS" sz="3600" noProof="1" smtClean="0"/>
              <a:t>The Icelandic Crash: Causes and Consequences</a:t>
            </a:r>
            <a:br>
              <a:rPr lang="is-IS" sz="3600" noProof="1" smtClean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sz="2400" dirty="0" smtClean="0"/>
              <a:t>Ögmundur Jónasson</a:t>
            </a:r>
          </a:p>
          <a:p>
            <a:endParaRPr lang="is-IS" sz="1800" dirty="0"/>
          </a:p>
          <a:p>
            <a:r>
              <a:rPr lang="is-IS" sz="1800" dirty="0" err="1" smtClean="0"/>
              <a:t>Puerto</a:t>
            </a:r>
            <a:r>
              <a:rPr lang="is-IS" sz="1800" dirty="0" smtClean="0"/>
              <a:t> </a:t>
            </a:r>
            <a:r>
              <a:rPr lang="is-IS" sz="1800" dirty="0" err="1" smtClean="0"/>
              <a:t>Rico</a:t>
            </a:r>
            <a:r>
              <a:rPr lang="is-IS" sz="1800" dirty="0" smtClean="0"/>
              <a:t>, </a:t>
            </a:r>
            <a:r>
              <a:rPr lang="is-IS" sz="1800" dirty="0" err="1" smtClean="0"/>
              <a:t>March</a:t>
            </a:r>
            <a:r>
              <a:rPr lang="is-IS" sz="1800" dirty="0" smtClean="0"/>
              <a:t> 2016</a:t>
            </a:r>
            <a:endParaRPr lang="is-IS" sz="1800" dirty="0"/>
          </a:p>
        </p:txBody>
      </p:sp>
    </p:spTree>
    <p:extLst>
      <p:ext uri="{BB962C8B-B14F-4D97-AF65-F5344CB8AC3E}">
        <p14:creationId xmlns:p14="http://schemas.microsoft.com/office/powerpoint/2010/main" val="12810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telegraph.co.uk/incoming/article58828.ece/ALTERNATES/w620/Reykjav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1" y="908720"/>
            <a:ext cx="742149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979"/>
            <a:ext cx="9288524" cy="619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gmundur\AppData\Local\Microsoft\Windows\Temporary Internet Files\Content.IE5\I3GBNN9J\Bú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6262"/>
            <a:ext cx="85725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60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gmundur\AppData\Local\Microsoft\Windows\Temporary Internet Files\Content.IE5\Z5QSDN7A\bús lögga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168"/>
            <a:ext cx="9144000" cy="50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43" y="908720"/>
            <a:ext cx="640571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305867" y="182525"/>
            <a:ext cx="7920038" cy="12049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s-IS" altLang="is-IS" dirty="0" err="1" smtClean="0"/>
              <a:t>Expansion</a:t>
            </a:r>
            <a:r>
              <a:rPr lang="is-IS" altLang="is-IS" dirty="0" smtClean="0"/>
              <a:t> of </a:t>
            </a:r>
            <a:r>
              <a:rPr lang="is-IS" altLang="is-IS" dirty="0" err="1" smtClean="0"/>
              <a:t>the</a:t>
            </a:r>
            <a:r>
              <a:rPr lang="is-IS" altLang="is-IS" dirty="0" smtClean="0"/>
              <a:t> banking </a:t>
            </a:r>
            <a:r>
              <a:rPr lang="is-IS" altLang="is-IS" dirty="0" err="1" smtClean="0"/>
              <a:t>system</a:t>
            </a:r>
            <a:endParaRPr lang="en-US" altLang="is-IS" dirty="0" smtClean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41438"/>
            <a:ext cx="3889375" cy="4967287"/>
          </a:xfrm>
        </p:spPr>
        <p:txBody>
          <a:bodyPr/>
          <a:lstStyle/>
          <a:p>
            <a:pPr eaLnBrk="1" hangingPunct="1"/>
            <a:r>
              <a:rPr lang="is-IS" altLang="is-IS" sz="2400" dirty="0" err="1" smtClean="0"/>
              <a:t>Rapid</a:t>
            </a:r>
            <a:r>
              <a:rPr lang="is-IS" altLang="is-IS" sz="2400" dirty="0" smtClean="0"/>
              <a:t> </a:t>
            </a:r>
            <a:r>
              <a:rPr lang="is-IS" altLang="is-IS" sz="2400" dirty="0" err="1" smtClean="0"/>
              <a:t>expansion</a:t>
            </a:r>
            <a:r>
              <a:rPr lang="is-IS" altLang="is-IS" sz="2400" dirty="0" smtClean="0"/>
              <a:t> of </a:t>
            </a:r>
            <a:r>
              <a:rPr lang="is-IS" altLang="is-IS" sz="2400" dirty="0" err="1" smtClean="0"/>
              <a:t>the</a:t>
            </a:r>
            <a:r>
              <a:rPr lang="is-IS" altLang="is-IS" sz="2400" dirty="0" smtClean="0"/>
              <a:t> banking </a:t>
            </a:r>
            <a:r>
              <a:rPr lang="is-IS" altLang="is-IS" sz="2400" dirty="0" err="1" smtClean="0"/>
              <a:t>system</a:t>
            </a:r>
            <a:endParaRPr lang="is-IS" altLang="is-IS" sz="2400" dirty="0" smtClean="0"/>
          </a:p>
          <a:p>
            <a:pPr eaLnBrk="1" hangingPunct="1"/>
            <a:endParaRPr lang="is-IS" altLang="is-IS" sz="2400" dirty="0" smtClean="0"/>
          </a:p>
          <a:p>
            <a:pPr eaLnBrk="1" hangingPunct="1"/>
            <a:endParaRPr lang="is-IS" altLang="is-IS" dirty="0"/>
          </a:p>
          <a:p>
            <a:pPr eaLnBrk="1" hangingPunct="1"/>
            <a:r>
              <a:rPr lang="is-IS" altLang="is-IS" sz="2400" dirty="0" smtClean="0"/>
              <a:t>2 </a:t>
            </a:r>
            <a:r>
              <a:rPr lang="is-IS" altLang="is-IS" sz="2400" dirty="0" err="1" smtClean="0"/>
              <a:t>times</a:t>
            </a:r>
            <a:r>
              <a:rPr lang="is-IS" altLang="is-IS" sz="2400" dirty="0" smtClean="0"/>
              <a:t> GDP in 2003 </a:t>
            </a:r>
            <a:r>
              <a:rPr lang="is-IS" altLang="is-IS" sz="2400" dirty="0" err="1" smtClean="0"/>
              <a:t>roughly</a:t>
            </a:r>
            <a:r>
              <a:rPr lang="is-IS" altLang="is-IS" sz="2400" dirty="0" smtClean="0"/>
              <a:t> 11 </a:t>
            </a:r>
            <a:r>
              <a:rPr lang="is-IS" altLang="is-IS" sz="2400" dirty="0" err="1" smtClean="0"/>
              <a:t>times</a:t>
            </a:r>
            <a:r>
              <a:rPr lang="is-IS" altLang="is-IS" sz="2400" dirty="0" smtClean="0"/>
              <a:t> GDP in 2008</a:t>
            </a:r>
          </a:p>
          <a:p>
            <a:pPr marL="0" indent="0" eaLnBrk="1" hangingPunct="1">
              <a:buNone/>
            </a:pPr>
            <a:endParaRPr lang="en-US" altLang="is-IS" sz="2400" dirty="0" smtClean="0"/>
          </a:p>
        </p:txBody>
      </p:sp>
      <p:sp>
        <p:nvSpPr>
          <p:cNvPr id="8197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is-IS" altLang="en-US" dirty="0" smtClean="0"/>
          </a:p>
        </p:txBody>
      </p:sp>
      <p:sp>
        <p:nvSpPr>
          <p:cNvPr id="819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75625" y="6453188"/>
            <a:ext cx="968375" cy="2286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D446789-78BB-4595-B7EC-C8434909EA2E}" type="slidenum">
              <a:rPr lang="en-GB" altLang="is-IS">
                <a:solidFill>
                  <a:srgbClr val="621442"/>
                </a:solidFill>
              </a:rPr>
              <a:pPr/>
              <a:t>15</a:t>
            </a:fld>
            <a:endParaRPr lang="en-GB" altLang="is-IS">
              <a:solidFill>
                <a:srgbClr val="621442"/>
              </a:solidFill>
            </a:endParaRPr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1296572"/>
            <a:ext cx="4440238" cy="54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0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s-IS" sz="4000" dirty="0" err="1" smtClean="0"/>
              <a:t>Anti-terrorism</a:t>
            </a:r>
            <a:r>
              <a:rPr lang="is-IS" sz="4000" dirty="0"/>
              <a:t>, </a:t>
            </a:r>
            <a:r>
              <a:rPr lang="is-IS" sz="4000" dirty="0" err="1"/>
              <a:t>Crime</a:t>
            </a:r>
            <a:r>
              <a:rPr lang="is-IS" sz="4000" dirty="0"/>
              <a:t> and </a:t>
            </a:r>
            <a:r>
              <a:rPr lang="is-IS" sz="4000" dirty="0" err="1"/>
              <a:t>Security</a:t>
            </a:r>
            <a:r>
              <a:rPr lang="is-IS" sz="4000" dirty="0"/>
              <a:t> </a:t>
            </a:r>
            <a:r>
              <a:rPr lang="is-IS" sz="4000" dirty="0" err="1"/>
              <a:t>Act</a:t>
            </a:r>
            <a:r>
              <a:rPr lang="is-IS" sz="4000" dirty="0"/>
              <a:t> </a:t>
            </a:r>
            <a:r>
              <a:rPr lang="is-IS" sz="4000" dirty="0" err="1"/>
              <a:t>invoked</a:t>
            </a:r>
            <a:r>
              <a:rPr lang="is-IS" sz="4000" dirty="0"/>
              <a:t> </a:t>
            </a:r>
            <a:r>
              <a:rPr lang="is-IS" sz="4000" dirty="0" err="1"/>
              <a:t>by</a:t>
            </a:r>
            <a:r>
              <a:rPr lang="is-IS" sz="4000" dirty="0"/>
              <a:t> </a:t>
            </a:r>
            <a:r>
              <a:rPr lang="is-IS" sz="4000" dirty="0" err="1"/>
              <a:t>British</a:t>
            </a:r>
            <a:r>
              <a:rPr lang="is-IS" sz="4000" dirty="0"/>
              <a:t> </a:t>
            </a:r>
            <a:r>
              <a:rPr lang="is-IS" sz="4000" dirty="0" err="1"/>
              <a:t>Government</a:t>
            </a:r>
            <a:endParaRPr lang="is-I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1700808"/>
            <a:ext cx="4011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4400" dirty="0" err="1" smtClean="0"/>
              <a:t>October</a:t>
            </a:r>
            <a:r>
              <a:rPr lang="is-IS" sz="4400" dirty="0" smtClean="0"/>
              <a:t> 8, 2008</a:t>
            </a:r>
            <a:endParaRPr lang="is-IS" sz="4400" dirty="0"/>
          </a:p>
        </p:txBody>
      </p:sp>
      <p:pic>
        <p:nvPicPr>
          <p:cNvPr id="11266" name="Picture 2" descr="http://www.musik.is/Lof/Myndir/skjaldarmerk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02" y="3061650"/>
            <a:ext cx="2334968" cy="227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192282"/>
            <a:ext cx="3312368" cy="2139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92282"/>
            <a:ext cx="3168774" cy="21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9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478"/>
            <a:ext cx="9144000" cy="41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880097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708045" cy="481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is-IS" dirty="0" err="1" smtClean="0"/>
              <a:t>Iceland</a:t>
            </a:r>
            <a:r>
              <a:rPr lang="is-IS" dirty="0" smtClean="0"/>
              <a:t>, past and </a:t>
            </a:r>
            <a:r>
              <a:rPr lang="is-IS" dirty="0" err="1" smtClean="0"/>
              <a:t>present</a:t>
            </a:r>
            <a:endParaRPr lang="is-IS" dirty="0" smtClean="0"/>
          </a:p>
          <a:p>
            <a:pPr>
              <a:lnSpc>
                <a:spcPct val="200000"/>
              </a:lnSpc>
            </a:pPr>
            <a:r>
              <a:rPr lang="is-IS" dirty="0" err="1" smtClean="0"/>
              <a:t>Scale</a:t>
            </a:r>
            <a:r>
              <a:rPr lang="is-IS" dirty="0" smtClean="0"/>
              <a:t> of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financial</a:t>
            </a:r>
            <a:r>
              <a:rPr lang="is-IS" dirty="0" smtClean="0"/>
              <a:t> and </a:t>
            </a:r>
            <a:r>
              <a:rPr lang="is-IS" dirty="0" err="1" smtClean="0"/>
              <a:t>economic</a:t>
            </a:r>
            <a:r>
              <a:rPr lang="is-IS" dirty="0" smtClean="0"/>
              <a:t> </a:t>
            </a:r>
            <a:r>
              <a:rPr lang="is-IS" dirty="0" err="1" smtClean="0"/>
              <a:t>crisis</a:t>
            </a:r>
            <a:r>
              <a:rPr lang="is-IS" dirty="0" smtClean="0"/>
              <a:t> in </a:t>
            </a:r>
            <a:r>
              <a:rPr lang="is-IS" dirty="0" err="1" smtClean="0"/>
              <a:t>Iceland</a:t>
            </a:r>
            <a:endParaRPr lang="is-IS" dirty="0" smtClean="0"/>
          </a:p>
          <a:p>
            <a:pPr>
              <a:lnSpc>
                <a:spcPct val="200000"/>
              </a:lnSpc>
            </a:pPr>
            <a:r>
              <a:rPr lang="is-IS" dirty="0" err="1" smtClean="0"/>
              <a:t>How</a:t>
            </a:r>
            <a:r>
              <a:rPr lang="is-IS" dirty="0" smtClean="0"/>
              <a:t> </a:t>
            </a:r>
            <a:r>
              <a:rPr lang="is-IS" dirty="0" err="1" smtClean="0"/>
              <a:t>was</a:t>
            </a:r>
            <a:r>
              <a:rPr lang="is-IS" dirty="0" smtClean="0"/>
              <a:t>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crisis</a:t>
            </a:r>
            <a:r>
              <a:rPr lang="is-IS" dirty="0" smtClean="0"/>
              <a:t> </a:t>
            </a:r>
            <a:r>
              <a:rPr lang="is-IS" dirty="0" err="1" smtClean="0"/>
              <a:t>tackled</a:t>
            </a:r>
            <a:endParaRPr lang="is-IS" dirty="0" smtClean="0"/>
          </a:p>
          <a:p>
            <a:pPr lvl="1">
              <a:lnSpc>
                <a:spcPct val="200000"/>
              </a:lnSpc>
            </a:pPr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policies</a:t>
            </a:r>
            <a:r>
              <a:rPr lang="is-IS" dirty="0" smtClean="0"/>
              <a:t> and </a:t>
            </a:r>
            <a:r>
              <a:rPr lang="is-IS" dirty="0" err="1" smtClean="0"/>
              <a:t>priorities</a:t>
            </a:r>
            <a:endParaRPr lang="is-IS" dirty="0" smtClean="0"/>
          </a:p>
          <a:p>
            <a:pPr lvl="1">
              <a:lnSpc>
                <a:spcPct val="200000"/>
              </a:lnSpc>
            </a:pPr>
            <a:r>
              <a:rPr lang="is-IS" dirty="0" err="1" smtClean="0"/>
              <a:t>Prosecutions</a:t>
            </a:r>
            <a:r>
              <a:rPr lang="is-IS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is-IS" dirty="0" err="1" smtClean="0"/>
              <a:t>Recent</a:t>
            </a:r>
            <a:r>
              <a:rPr lang="is-IS" dirty="0" smtClean="0"/>
              <a:t> </a:t>
            </a:r>
            <a:r>
              <a:rPr lang="is-IS" dirty="0" err="1" smtClean="0"/>
              <a:t>measures</a:t>
            </a:r>
            <a:endParaRPr lang="is-IS" dirty="0" smtClean="0"/>
          </a:p>
          <a:p>
            <a:pPr>
              <a:lnSpc>
                <a:spcPct val="200000"/>
              </a:lnSpc>
            </a:pPr>
            <a:r>
              <a:rPr lang="is-IS" dirty="0" err="1" smtClean="0"/>
              <a:t>What</a:t>
            </a:r>
            <a:r>
              <a:rPr lang="is-IS" dirty="0" smtClean="0"/>
              <a:t> is </a:t>
            </a:r>
            <a:r>
              <a:rPr lang="is-IS" dirty="0" err="1" smtClean="0"/>
              <a:t>top</a:t>
            </a:r>
            <a:r>
              <a:rPr lang="is-IS" dirty="0" smtClean="0"/>
              <a:t> </a:t>
            </a:r>
            <a:r>
              <a:rPr lang="is-IS" dirty="0" err="1" smtClean="0"/>
              <a:t>priority</a:t>
            </a:r>
            <a:r>
              <a:rPr lang="is-IS" dirty="0" smtClean="0"/>
              <a:t> in </a:t>
            </a:r>
            <a:r>
              <a:rPr lang="is-IS" dirty="0" err="1" smtClean="0"/>
              <a:t>tackling</a:t>
            </a:r>
            <a:r>
              <a:rPr lang="is-IS" dirty="0" smtClean="0"/>
              <a:t> a </a:t>
            </a:r>
            <a:r>
              <a:rPr lang="is-IS" dirty="0" err="1" smtClean="0"/>
              <a:t>crisis</a:t>
            </a:r>
            <a:r>
              <a:rPr lang="is-I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229600" cy="1600200"/>
          </a:xfrm>
        </p:spPr>
        <p:txBody>
          <a:bodyPr/>
          <a:lstStyle/>
          <a:p>
            <a:r>
              <a:rPr lang="en-GB" dirty="0" smtClean="0"/>
              <a:t>Unprecedented scale</a:t>
            </a:r>
            <a:endParaRPr lang="is-I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6752"/>
            <a:ext cx="7772400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Comparison with previous crises in </a:t>
            </a:r>
            <a:r>
              <a:rPr lang="en-GB" sz="2000" dirty="0" smtClean="0">
                <a:solidFill>
                  <a:schemeClr val="tx1"/>
                </a:solidFill>
              </a:rPr>
              <a:t>relation to relative size of banking systems and to what extent they became insolvent</a:t>
            </a:r>
            <a:endParaRPr lang="en-GB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825594"/>
              </p:ext>
            </p:extLst>
          </p:nvPr>
        </p:nvGraphicFramePr>
        <p:xfrm>
          <a:off x="395536" y="2204864"/>
          <a:ext cx="3816424" cy="4574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272987"/>
              </p:ext>
            </p:extLst>
          </p:nvPr>
        </p:nvGraphicFramePr>
        <p:xfrm>
          <a:off x="4788024" y="2204864"/>
          <a:ext cx="3960440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8" y="764704"/>
            <a:ext cx="776715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86" y="188640"/>
            <a:ext cx="774259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311150"/>
            <a:ext cx="41275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How</a:t>
            </a:r>
            <a:r>
              <a:rPr lang="is-IS" dirty="0" smtClean="0"/>
              <a:t>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Crisis</a:t>
            </a:r>
            <a:r>
              <a:rPr lang="is-IS" dirty="0" smtClean="0"/>
              <a:t> </a:t>
            </a:r>
            <a:r>
              <a:rPr lang="is-IS" dirty="0" err="1" smtClean="0"/>
              <a:t>was</a:t>
            </a:r>
            <a:r>
              <a:rPr lang="is-IS" dirty="0" smtClean="0"/>
              <a:t> </a:t>
            </a:r>
            <a:r>
              <a:rPr lang="is-IS" dirty="0" err="1" smtClean="0"/>
              <a:t>tackled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949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Prevent socialization of private bank debt and risk</a:t>
            </a:r>
          </a:p>
          <a:p>
            <a:r>
              <a:rPr lang="en-US" sz="2400" dirty="0" smtClean="0"/>
              <a:t>Shield the real economy from the financial crisis</a:t>
            </a:r>
          </a:p>
          <a:p>
            <a:pPr lvl="1"/>
            <a:r>
              <a:rPr lang="en-US" sz="2000" dirty="0" smtClean="0"/>
              <a:t>Priority to deposits while bailing in bond holders</a:t>
            </a:r>
          </a:p>
          <a:p>
            <a:pPr lvl="1"/>
            <a:r>
              <a:rPr lang="en-US" sz="2000" dirty="0" smtClean="0"/>
              <a:t>New domestic </a:t>
            </a:r>
            <a:r>
              <a:rPr lang="is-IS" sz="2000" dirty="0" smtClean="0"/>
              <a:t>banks </a:t>
            </a:r>
            <a:r>
              <a:rPr lang="is-IS" sz="2000" dirty="0" err="1" smtClean="0"/>
              <a:t>to</a:t>
            </a:r>
            <a:r>
              <a:rPr lang="is-IS" sz="2000" dirty="0" smtClean="0"/>
              <a:t> </a:t>
            </a:r>
            <a:r>
              <a:rPr lang="en-US" sz="2000" dirty="0" smtClean="0"/>
              <a:t>guarantee</a:t>
            </a:r>
            <a:r>
              <a:rPr lang="is-IS" sz="2000" dirty="0" smtClean="0"/>
              <a:t> a </a:t>
            </a:r>
            <a:r>
              <a:rPr lang="en-US" sz="2000" dirty="0" smtClean="0"/>
              <a:t>functioning</a:t>
            </a:r>
            <a:r>
              <a:rPr lang="is-IS" sz="2000" dirty="0" smtClean="0"/>
              <a:t> </a:t>
            </a:r>
            <a:r>
              <a:rPr lang="is-IS" sz="2000" dirty="0" err="1" smtClean="0"/>
              <a:t>monetary</a:t>
            </a:r>
            <a:r>
              <a:rPr lang="is-IS" sz="2000" dirty="0" smtClean="0"/>
              <a:t> </a:t>
            </a:r>
            <a:r>
              <a:rPr lang="is-IS" sz="2000" dirty="0" err="1" smtClean="0"/>
              <a:t>system</a:t>
            </a:r>
            <a:endParaRPr lang="is-IS" sz="2000" dirty="0"/>
          </a:p>
          <a:p>
            <a:pPr lvl="1"/>
            <a:r>
              <a:rPr lang="is-IS" sz="2000" dirty="0" err="1" smtClean="0"/>
              <a:t>Capital</a:t>
            </a:r>
            <a:r>
              <a:rPr lang="is-IS" sz="2000" dirty="0" smtClean="0"/>
              <a:t> </a:t>
            </a:r>
            <a:r>
              <a:rPr lang="is-IS" sz="2000" dirty="0" err="1" smtClean="0"/>
              <a:t>controls</a:t>
            </a:r>
            <a:r>
              <a:rPr lang="is-IS" sz="2000" dirty="0" smtClean="0"/>
              <a:t> </a:t>
            </a:r>
            <a:r>
              <a:rPr lang="is-IS" sz="2000" dirty="0" err="1" smtClean="0"/>
              <a:t>to</a:t>
            </a:r>
            <a:r>
              <a:rPr lang="is-IS" sz="2000" dirty="0" smtClean="0"/>
              <a:t> </a:t>
            </a:r>
            <a:r>
              <a:rPr lang="is-IS" sz="2000" dirty="0" err="1" smtClean="0"/>
              <a:t>prevent</a:t>
            </a:r>
            <a:r>
              <a:rPr lang="is-IS" sz="2000" dirty="0" smtClean="0"/>
              <a:t> </a:t>
            </a:r>
            <a:r>
              <a:rPr lang="is-IS" sz="2000" dirty="0" err="1" smtClean="0"/>
              <a:t>capital</a:t>
            </a:r>
            <a:r>
              <a:rPr lang="is-IS" sz="2000" dirty="0" smtClean="0"/>
              <a:t> </a:t>
            </a:r>
            <a:r>
              <a:rPr lang="is-IS" sz="2000" dirty="0" err="1" smtClean="0"/>
              <a:t>flight</a:t>
            </a:r>
            <a:r>
              <a:rPr lang="is-IS" sz="2000" dirty="0" smtClean="0"/>
              <a:t> </a:t>
            </a:r>
          </a:p>
          <a:p>
            <a:r>
              <a:rPr lang="is-IS" sz="2400" dirty="0" smtClean="0"/>
              <a:t>A </a:t>
            </a:r>
            <a:r>
              <a:rPr lang="is-IS" sz="2400" dirty="0" err="1" smtClean="0"/>
              <a:t>goal</a:t>
            </a:r>
            <a:r>
              <a:rPr lang="is-IS" sz="2400" dirty="0" smtClean="0"/>
              <a:t> set </a:t>
            </a:r>
            <a:r>
              <a:rPr lang="is-IS" sz="2400" dirty="0" err="1" smtClean="0"/>
              <a:t>to</a:t>
            </a:r>
            <a:r>
              <a:rPr lang="is-IS" sz="2400" dirty="0" smtClean="0"/>
              <a:t> </a:t>
            </a:r>
            <a:r>
              <a:rPr lang="is-IS" sz="2400" dirty="0" err="1" smtClean="0"/>
              <a:t>balance</a:t>
            </a:r>
            <a:r>
              <a:rPr lang="is-IS" sz="2400" dirty="0" smtClean="0"/>
              <a:t> </a:t>
            </a:r>
            <a:r>
              <a:rPr lang="is-IS" sz="2400" dirty="0" err="1" smtClean="0"/>
              <a:t>the</a:t>
            </a:r>
            <a:r>
              <a:rPr lang="is-IS" sz="2400" dirty="0" smtClean="0"/>
              <a:t> </a:t>
            </a:r>
            <a:r>
              <a:rPr lang="is-IS" sz="2400" dirty="0" err="1" smtClean="0"/>
              <a:t>budget</a:t>
            </a:r>
            <a:endParaRPr lang="is-IS" sz="2400" dirty="0" smtClean="0"/>
          </a:p>
          <a:p>
            <a:pPr lvl="1"/>
            <a:r>
              <a:rPr lang="is-IS" sz="2000" dirty="0" err="1" smtClean="0"/>
              <a:t>Combination</a:t>
            </a:r>
            <a:r>
              <a:rPr lang="is-IS" sz="2000" dirty="0" smtClean="0"/>
              <a:t> of </a:t>
            </a:r>
            <a:r>
              <a:rPr lang="is-IS" sz="2000" dirty="0" err="1" smtClean="0"/>
              <a:t>higher</a:t>
            </a:r>
            <a:r>
              <a:rPr lang="is-IS" sz="2000" dirty="0" smtClean="0"/>
              <a:t> </a:t>
            </a:r>
            <a:r>
              <a:rPr lang="is-IS" sz="2000" dirty="0" err="1" smtClean="0"/>
              <a:t>taxes</a:t>
            </a:r>
            <a:r>
              <a:rPr lang="is-IS" sz="2000" dirty="0" smtClean="0"/>
              <a:t> and </a:t>
            </a:r>
            <a:r>
              <a:rPr lang="is-IS" sz="2000" dirty="0" err="1" smtClean="0"/>
              <a:t>cuts</a:t>
            </a:r>
            <a:r>
              <a:rPr lang="is-IS" sz="2000" dirty="0" smtClean="0"/>
              <a:t> in </a:t>
            </a:r>
            <a:r>
              <a:rPr lang="is-IS" sz="2000" dirty="0" err="1" smtClean="0"/>
              <a:t>expenditure</a:t>
            </a:r>
            <a:r>
              <a:rPr lang="is-IS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91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" y="762000"/>
            <a:ext cx="802957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052512"/>
            <a:ext cx="714375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Debtors</a:t>
            </a:r>
            <a:r>
              <a:rPr lang="is-IS" dirty="0" smtClean="0"/>
              <a:t>‘ </a:t>
            </a:r>
            <a:r>
              <a:rPr lang="is-IS" dirty="0" err="1" smtClean="0"/>
              <a:t>Ombudsman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Founded 1. August 2010</a:t>
            </a:r>
          </a:p>
          <a:p>
            <a:pPr lvl="1"/>
            <a:r>
              <a:rPr lang="en-US" dirty="0" smtClean="0"/>
              <a:t>Response to high demands to assist homes in debt crisis</a:t>
            </a:r>
          </a:p>
          <a:p>
            <a:pPr lvl="1"/>
            <a:r>
              <a:rPr lang="en-US" dirty="0" smtClean="0"/>
              <a:t>State institution</a:t>
            </a:r>
          </a:p>
          <a:p>
            <a:pPr lvl="2"/>
            <a:r>
              <a:rPr lang="en-US" dirty="0" smtClean="0"/>
              <a:t>Under the Ministry of Welfare</a:t>
            </a:r>
          </a:p>
          <a:p>
            <a:pPr lvl="2"/>
            <a:r>
              <a:rPr lang="en-US" dirty="0" smtClean="0"/>
              <a:t>Funded by levying financial institutions</a:t>
            </a:r>
          </a:p>
          <a:p>
            <a:pPr marL="703263" lvl="2" indent="0">
              <a:buNone/>
            </a:pP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765777" y="6554071"/>
            <a:ext cx="957262" cy="2880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188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Iceland</a:t>
            </a:r>
            <a:r>
              <a:rPr lang="is-IS" dirty="0" smtClean="0"/>
              <a:t> past and </a:t>
            </a:r>
            <a:r>
              <a:rPr lang="is-IS" dirty="0" err="1" smtClean="0"/>
              <a:t>present</a:t>
            </a:r>
            <a:endParaRPr lang="is-I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2204864"/>
            <a:ext cx="59721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Number of applications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765777" y="6554071"/>
            <a:ext cx="957262" cy="2880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s-I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99404" y="1916832"/>
          <a:ext cx="8229600" cy="451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8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890712"/>
            <a:ext cx="59245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9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Unemployment - development by years and prospects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096988"/>
              </p:ext>
            </p:extLst>
          </p:nvPr>
        </p:nvGraphicFramePr>
        <p:xfrm>
          <a:off x="1043608" y="1447800"/>
          <a:ext cx="7890842" cy="500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60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05" y="1340768"/>
            <a:ext cx="500266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980721"/>
              </p:ext>
            </p:extLst>
          </p:nvPr>
        </p:nvGraphicFramePr>
        <p:xfrm>
          <a:off x="1547664" y="2708920"/>
          <a:ext cx="643237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928"/>
                <a:gridCol w="792088"/>
                <a:gridCol w="792088"/>
                <a:gridCol w="792088"/>
                <a:gridCol w="720080"/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is-IS" dirty="0" err="1" smtClean="0"/>
                        <a:t>Poportional</a:t>
                      </a:r>
                      <a:r>
                        <a:rPr lang="is-IS" dirty="0" smtClean="0"/>
                        <a:t> </a:t>
                      </a:r>
                      <a:r>
                        <a:rPr lang="is-IS" dirty="0" err="1" smtClean="0"/>
                        <a:t>budget</a:t>
                      </a:r>
                      <a:r>
                        <a:rPr lang="is-IS" dirty="0" smtClean="0"/>
                        <a:t> </a:t>
                      </a:r>
                      <a:r>
                        <a:rPr lang="is-IS" dirty="0" err="1" smtClean="0"/>
                        <a:t>cuts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 err="1" smtClean="0"/>
                        <a:t>Operating</a:t>
                      </a:r>
                      <a:r>
                        <a:rPr lang="is-IS" dirty="0" smtClean="0"/>
                        <a:t> </a:t>
                      </a:r>
                      <a:r>
                        <a:rPr lang="is-IS" dirty="0" err="1" smtClean="0"/>
                        <a:t>expenses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8.4%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7.0%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5.5%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23.2%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 smtClean="0"/>
                        <a:t>Transfer </a:t>
                      </a:r>
                      <a:r>
                        <a:rPr lang="is-IS" dirty="0" err="1" smtClean="0"/>
                        <a:t>payments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5.6%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7.4%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3.7%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1.9%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18.6%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 err="1" smtClean="0"/>
                        <a:t>Investments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38.1%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31.8%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14.1%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1.2%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85.2%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12.1%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12.2%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5.2%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31.6%T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55776" y="548680"/>
            <a:ext cx="3810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5400" dirty="0" err="1" smtClean="0"/>
              <a:t>Budget</a:t>
            </a:r>
            <a:r>
              <a:rPr lang="is-IS" sz="5400" dirty="0" smtClean="0"/>
              <a:t> </a:t>
            </a:r>
            <a:r>
              <a:rPr lang="is-IS" sz="5400" dirty="0" err="1" smtClean="0"/>
              <a:t>cuts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960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91" y="1484784"/>
            <a:ext cx="53765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9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89" y="1268760"/>
            <a:ext cx="7181249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Accumulative</a:t>
            </a:r>
            <a:r>
              <a:rPr lang="is-IS" dirty="0" smtClean="0"/>
              <a:t> </a:t>
            </a:r>
            <a:r>
              <a:rPr lang="is-IS" dirty="0" err="1" smtClean="0"/>
              <a:t>increase</a:t>
            </a:r>
            <a:r>
              <a:rPr lang="is-IS" dirty="0" smtClean="0"/>
              <a:t> in </a:t>
            </a:r>
            <a:r>
              <a:rPr lang="is-IS" dirty="0" err="1" smtClean="0"/>
              <a:t>taxes</a:t>
            </a:r>
            <a:r>
              <a:rPr lang="is-IS" dirty="0" smtClean="0"/>
              <a:t> and </a:t>
            </a:r>
            <a:r>
              <a:rPr lang="is-IS" dirty="0" err="1" smtClean="0"/>
              <a:t>cuts</a:t>
            </a:r>
            <a:r>
              <a:rPr lang="is-IS" dirty="0" smtClean="0"/>
              <a:t> 2009-2012</a:t>
            </a:r>
            <a:endParaRPr lang="is-I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812618"/>
              </p:ext>
            </p:extLst>
          </p:nvPr>
        </p:nvGraphicFramePr>
        <p:xfrm>
          <a:off x="457200" y="2708920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576"/>
                <a:gridCol w="1656184"/>
                <a:gridCol w="1584176"/>
                <a:gridCol w="1440160"/>
                <a:gridCol w="1450504"/>
              </a:tblGrid>
              <a:tr h="370840">
                <a:tc>
                  <a:txBody>
                    <a:bodyPr/>
                    <a:lstStyle/>
                    <a:p>
                      <a:r>
                        <a:rPr lang="is-IS" dirty="0" err="1" smtClean="0"/>
                        <a:t>Tax</a:t>
                      </a:r>
                      <a:r>
                        <a:rPr lang="is-IS" dirty="0" smtClean="0"/>
                        <a:t> </a:t>
                      </a:r>
                      <a:r>
                        <a:rPr lang="is-IS" dirty="0" err="1" smtClean="0"/>
                        <a:t>increase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2009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2010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2011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2012</a:t>
                      </a:r>
                      <a:endParaRPr lang="is-I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 smtClean="0"/>
                        <a:t>% of GDP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1.6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4.9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5.5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6.1</a:t>
                      </a:r>
                      <a:endParaRPr lang="is-I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40087"/>
              </p:ext>
            </p:extLst>
          </p:nvPr>
        </p:nvGraphicFramePr>
        <p:xfrm>
          <a:off x="457198" y="3933056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578"/>
                <a:gridCol w="1656184"/>
                <a:gridCol w="1656184"/>
                <a:gridCol w="1440160"/>
                <a:gridCol w="1378494"/>
              </a:tblGrid>
              <a:tr h="370840">
                <a:tc>
                  <a:txBody>
                    <a:bodyPr/>
                    <a:lstStyle/>
                    <a:p>
                      <a:r>
                        <a:rPr lang="is-IS" dirty="0" err="1" smtClean="0"/>
                        <a:t>Budget</a:t>
                      </a:r>
                      <a:r>
                        <a:rPr lang="is-IS" dirty="0" smtClean="0"/>
                        <a:t> </a:t>
                      </a:r>
                      <a:r>
                        <a:rPr lang="is-IS" dirty="0" err="1" smtClean="0"/>
                        <a:t>cuts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2009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2010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2011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2012</a:t>
                      </a:r>
                      <a:endParaRPr lang="is-I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 smtClean="0"/>
                        <a:t>% of GDP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-2.6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-6.1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-7.5</a:t>
                      </a:r>
                      <a:endParaRPr lang="is-I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-8.0</a:t>
                      </a:r>
                      <a:endParaRPr lang="is-I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30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0100"/>
            <a:ext cx="8229600" cy="1600200"/>
          </a:xfrm>
        </p:spPr>
        <p:txBody>
          <a:bodyPr>
            <a:normAutofit/>
          </a:bodyPr>
          <a:lstStyle/>
          <a:p>
            <a:r>
              <a:rPr lang="is-IS" sz="3200" dirty="0" err="1" smtClean="0"/>
              <a:t>Fiscal</a:t>
            </a:r>
            <a:r>
              <a:rPr lang="is-IS" sz="3200" dirty="0" smtClean="0"/>
              <a:t> </a:t>
            </a:r>
            <a:r>
              <a:rPr lang="is-IS" sz="3200" dirty="0" err="1" smtClean="0"/>
              <a:t>cost</a:t>
            </a:r>
            <a:r>
              <a:rPr lang="is-IS" sz="3200" dirty="0" smtClean="0"/>
              <a:t> and </a:t>
            </a:r>
            <a:r>
              <a:rPr lang="is-IS" sz="3200" dirty="0" err="1" smtClean="0"/>
              <a:t>increase</a:t>
            </a:r>
            <a:r>
              <a:rPr lang="is-IS" sz="3200" dirty="0" smtClean="0"/>
              <a:t> in </a:t>
            </a:r>
            <a:r>
              <a:rPr lang="is-IS" sz="3200" dirty="0" err="1" smtClean="0"/>
              <a:t>sovereign</a:t>
            </a:r>
            <a:r>
              <a:rPr lang="is-IS" sz="3200" dirty="0" smtClean="0"/>
              <a:t> </a:t>
            </a:r>
            <a:r>
              <a:rPr lang="is-IS" sz="3200" dirty="0" err="1" smtClean="0"/>
              <a:t>debt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19249"/>
            <a:ext cx="8229600" cy="3487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528674"/>
            <a:ext cx="1023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 dirty="0" err="1" smtClean="0"/>
              <a:t>Source</a:t>
            </a:r>
            <a:r>
              <a:rPr lang="is-IS" sz="1200" dirty="0" smtClean="0"/>
              <a:t>: IMF</a:t>
            </a:r>
            <a:endParaRPr lang="en-US" sz="1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5800" y="1196752"/>
            <a:ext cx="77724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000" b="1" kern="0" dirty="0" smtClean="0"/>
              <a:t>Fiscal cost</a:t>
            </a:r>
            <a:r>
              <a:rPr lang="en-GB" sz="2000" kern="0" dirty="0" smtClean="0">
                <a:solidFill>
                  <a:schemeClr val="tx1"/>
                </a:solidFill>
              </a:rPr>
              <a:t>: Fiscal cost of the crisis 44% of GDP</a:t>
            </a:r>
          </a:p>
          <a:p>
            <a:pPr marL="0" indent="0">
              <a:buFontTx/>
              <a:buNone/>
            </a:pPr>
            <a:r>
              <a:rPr lang="en-GB" sz="2000" b="1" kern="0" dirty="0" smtClean="0"/>
              <a:t>Sovereign debt</a:t>
            </a:r>
            <a:r>
              <a:rPr lang="en-GB" sz="2000" kern="0" dirty="0" smtClean="0">
                <a:solidFill>
                  <a:schemeClr val="tx1"/>
                </a:solidFill>
              </a:rPr>
              <a:t>: Increase in debt by 72% of GDP</a:t>
            </a:r>
            <a:endParaRPr lang="en-GB" sz="2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Long-term</a:t>
            </a:r>
            <a:r>
              <a:rPr lang="is-IS" dirty="0" smtClean="0"/>
              <a:t> </a:t>
            </a:r>
            <a:r>
              <a:rPr lang="is-IS" dirty="0" err="1" smtClean="0"/>
              <a:t>benefits</a:t>
            </a:r>
            <a:r>
              <a:rPr lang="is-IS" dirty="0" smtClean="0"/>
              <a:t>?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768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023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arpa.is/sites/default/files/harpa-mynd-opnunarkvold-utand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057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6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Anti-corruption</a:t>
            </a:r>
            <a:r>
              <a:rPr lang="is-IS" dirty="0" smtClean="0"/>
              <a:t> </a:t>
            </a:r>
            <a:r>
              <a:rPr lang="is-IS" dirty="0" err="1" smtClean="0"/>
              <a:t>measures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268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757237"/>
            <a:ext cx="820102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89" y="1412776"/>
            <a:ext cx="547260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Office of </a:t>
            </a:r>
            <a:r>
              <a:rPr lang="is-IS" dirty="0" err="1" smtClean="0"/>
              <a:t>Special</a:t>
            </a:r>
            <a:r>
              <a:rPr lang="is-IS" dirty="0" smtClean="0"/>
              <a:t> </a:t>
            </a:r>
            <a:r>
              <a:rPr lang="is-IS" dirty="0" err="1" smtClean="0"/>
              <a:t>Prosecutor</a:t>
            </a:r>
            <a:r>
              <a:rPr lang="is-IS" dirty="0" smtClean="0"/>
              <a:t> </a:t>
            </a:r>
            <a:r>
              <a:rPr lang="is-IS" dirty="0" err="1" smtClean="0"/>
              <a:t>established</a:t>
            </a:r>
            <a:r>
              <a:rPr lang="is-IS" dirty="0" smtClean="0"/>
              <a:t> in 2009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07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075" y="1752600"/>
            <a:ext cx="26098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081962" cy="642942"/>
          </a:xfrm>
        </p:spPr>
        <p:txBody>
          <a:bodyPr/>
          <a:lstStyle/>
          <a:p>
            <a:pPr algn="ctr" eaLnBrk="1" hangingPunct="1"/>
            <a:r>
              <a:rPr lang="is-IS" sz="2400" b="1" cap="all" dirty="0" smtClean="0">
                <a:latin typeface="Times New (W1)" pitchFamily="18" charset="0"/>
              </a:rPr>
              <a:t/>
            </a:r>
            <a:br>
              <a:rPr lang="is-IS" sz="2400" b="1" cap="all" dirty="0" smtClean="0">
                <a:latin typeface="Times New (W1)" pitchFamily="18" charset="0"/>
              </a:rPr>
            </a:br>
            <a:r>
              <a:rPr lang="is-IS" sz="2400" b="1" cap="all" dirty="0">
                <a:latin typeface="Times New (W1)" pitchFamily="18" charset="0"/>
              </a:rPr>
              <a:t/>
            </a:r>
            <a:br>
              <a:rPr lang="is-IS" sz="2400" b="1" cap="all" dirty="0">
                <a:latin typeface="Times New (W1)" pitchFamily="18" charset="0"/>
              </a:rPr>
            </a:br>
            <a:endParaRPr lang="is-IS" sz="24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4348" y="1428736"/>
            <a:ext cx="8153400" cy="4495800"/>
          </a:xfrm>
        </p:spPr>
        <p:txBody>
          <a:bodyPr>
            <a:normAutofit/>
          </a:bodyPr>
          <a:lstStyle/>
          <a:p>
            <a:pPr marL="514350" indent="-514350" eaLnBrk="1" hangingPunct="1">
              <a:buAutoNum type="arabicPeriod"/>
              <a:defRPr/>
            </a:pPr>
            <a:r>
              <a:rPr lang="en-US" sz="3200" dirty="0" smtClean="0">
                <a:latin typeface="Calibri" pitchFamily="34" charset="0"/>
              </a:rPr>
              <a:t>About 200 bank-collapsed cases have been handled by the Special Prosecutors Office.</a:t>
            </a:r>
          </a:p>
          <a:p>
            <a:pPr marL="514350" indent="-514350" eaLnBrk="1" hangingPunct="1">
              <a:buAutoNum type="arabicPeriod"/>
              <a:defRPr/>
            </a:pPr>
            <a:endParaRPr lang="en-US" sz="3200" dirty="0" smtClean="0">
              <a:latin typeface="Calibri" pitchFamily="34" charset="0"/>
            </a:endParaRPr>
          </a:p>
          <a:p>
            <a:pPr marL="514350" indent="-514350" eaLnBrk="1" hangingPunct="1">
              <a:buAutoNum type="arabicPeriod"/>
              <a:defRPr/>
            </a:pPr>
            <a:r>
              <a:rPr lang="en-US" sz="3200" dirty="0" smtClean="0">
                <a:latin typeface="Calibri" pitchFamily="34" charset="0"/>
              </a:rPr>
              <a:t>23 indictments issued on basis of 32 investigation cases and in those cases about 70 individuals are being prosecuted.</a:t>
            </a:r>
          </a:p>
          <a:p>
            <a:pPr marL="0" indent="0" eaLnBrk="1" hangingPunct="1">
              <a:buNone/>
              <a:defRPr/>
            </a:pPr>
            <a:endParaRPr lang="en-US" sz="3200" dirty="0" smtClean="0">
              <a:latin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040ADA-85F9-490D-A68C-6261B39D5D7A}" type="datetime2">
              <a:rPr lang="en-US" smtClean="0"/>
              <a:pPr>
                <a:defRPr/>
              </a:pPr>
              <a:t>Wednesday, March 30, 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3136F52D-194F-485A-B1F7-4E53EFBB37A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5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Reimbursement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3330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Plan for </a:t>
            </a:r>
            <a:r>
              <a:rPr lang="is-IS" dirty="0" err="1" smtClean="0"/>
              <a:t>removal</a:t>
            </a:r>
            <a:r>
              <a:rPr lang="is-IS" dirty="0" smtClean="0"/>
              <a:t> of </a:t>
            </a:r>
            <a:r>
              <a:rPr lang="is-IS" dirty="0" err="1" smtClean="0"/>
              <a:t>capital</a:t>
            </a:r>
            <a:r>
              <a:rPr lang="is-IS" dirty="0" smtClean="0"/>
              <a:t> </a:t>
            </a:r>
            <a:r>
              <a:rPr lang="is-IS" dirty="0" err="1" smtClean="0"/>
              <a:t>controls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Failed estates (old banks) are the largest contributor to Iceland‘s balance of payment problem. </a:t>
            </a:r>
            <a:r>
              <a:rPr lang="is-IS" dirty="0" err="1" smtClean="0"/>
              <a:t>They</a:t>
            </a:r>
            <a:r>
              <a:rPr lang="is-IS" dirty="0" smtClean="0"/>
              <a:t> </a:t>
            </a:r>
            <a:r>
              <a:rPr lang="is-IS" dirty="0" err="1" smtClean="0"/>
              <a:t>faced</a:t>
            </a:r>
            <a:r>
              <a:rPr lang="is-IS" dirty="0" smtClean="0"/>
              <a:t> </a:t>
            </a:r>
            <a:r>
              <a:rPr lang="is-IS" dirty="0" err="1" smtClean="0"/>
              <a:t>two</a:t>
            </a:r>
            <a:r>
              <a:rPr lang="is-IS" dirty="0" smtClean="0"/>
              <a:t> options:</a:t>
            </a:r>
          </a:p>
          <a:p>
            <a:pPr lvl="1"/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make</a:t>
            </a:r>
            <a:r>
              <a:rPr lang="is-IS" dirty="0" smtClean="0"/>
              <a:t> voluntary Stability </a:t>
            </a:r>
            <a:r>
              <a:rPr lang="is-IS" dirty="0"/>
              <a:t>C</a:t>
            </a:r>
            <a:r>
              <a:rPr lang="is-IS" dirty="0" smtClean="0"/>
              <a:t>ontribution to Treasury/Central Bank and fund the financial system for a long period. </a:t>
            </a:r>
          </a:p>
          <a:p>
            <a:pPr lvl="1"/>
            <a:r>
              <a:rPr lang="is-IS" dirty="0" err="1" smtClean="0"/>
              <a:t>Otherwise</a:t>
            </a:r>
            <a:r>
              <a:rPr lang="is-IS" dirty="0" smtClean="0"/>
              <a:t> </a:t>
            </a:r>
            <a:r>
              <a:rPr lang="is-IS" dirty="0" err="1" smtClean="0"/>
              <a:t>be</a:t>
            </a:r>
            <a:r>
              <a:rPr lang="is-IS" dirty="0" smtClean="0"/>
              <a:t> </a:t>
            </a:r>
            <a:r>
              <a:rPr lang="is-IS" dirty="0" err="1" smtClean="0"/>
              <a:t>subjected</a:t>
            </a:r>
            <a:r>
              <a:rPr lang="is-IS" dirty="0" smtClean="0"/>
              <a:t> to a one-off Stability Tax of 39%</a:t>
            </a:r>
          </a:p>
          <a:p>
            <a:endParaRPr lang="en-US" dirty="0" smtClean="0"/>
          </a:p>
          <a:p>
            <a:r>
              <a:rPr lang="en-US" smtClean="0"/>
              <a:t>Currency </a:t>
            </a:r>
            <a:r>
              <a:rPr lang="en-US" dirty="0"/>
              <a:t>auction for holders of offshore </a:t>
            </a:r>
            <a:r>
              <a:rPr lang="en-US" dirty="0" smtClean="0"/>
              <a:t>ISK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786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2228840"/>
          <a:ext cx="6096000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 debt</a:t>
                      </a:r>
                    </a:p>
                    <a:p>
                      <a:r>
                        <a:rPr lang="is-I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(%GDP)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146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631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234</a:t>
                      </a:r>
                      <a:endParaRPr lang="en-US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is-IS" dirty="0" err="1" smtClean="0"/>
                        <a:t>Government</a:t>
                      </a:r>
                      <a:r>
                        <a:rPr lang="is-IS" dirty="0" smtClean="0"/>
                        <a:t> </a:t>
                      </a:r>
                      <a:r>
                        <a:rPr lang="is-IS" dirty="0" err="1" smtClean="0"/>
                        <a:t>debt</a:t>
                      </a:r>
                      <a:endParaRPr lang="is-IS" dirty="0" smtClean="0"/>
                    </a:p>
                    <a:p>
                      <a:r>
                        <a:rPr lang="is-IS" dirty="0" smtClean="0"/>
                        <a:t>(%GDP)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29            95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61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5076056" y="3429000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71800" y="800875"/>
            <a:ext cx="3373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4000" dirty="0" err="1" smtClean="0"/>
              <a:t>Iceland</a:t>
            </a:r>
            <a:r>
              <a:rPr lang="is-IS" sz="4000" dirty="0" smtClean="0"/>
              <a:t>´s </a:t>
            </a:r>
            <a:r>
              <a:rPr lang="is-IS" sz="4000" dirty="0" err="1" smtClean="0"/>
              <a:t>debt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15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381000"/>
            <a:ext cx="82391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188640"/>
            <a:ext cx="799288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03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4" y="1340768"/>
            <a:ext cx="7552838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Lessons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be</a:t>
            </a:r>
            <a:r>
              <a:rPr lang="is-IS" dirty="0" smtClean="0"/>
              <a:t> </a:t>
            </a:r>
            <a:r>
              <a:rPr lang="is-IS" dirty="0" err="1" smtClean="0"/>
              <a:t>drawn</a:t>
            </a:r>
            <a:r>
              <a:rPr lang="is-IS" dirty="0" smtClean="0"/>
              <a:t/>
            </a:r>
            <a:br>
              <a:rPr lang="is-IS" dirty="0" smtClean="0"/>
            </a:br>
            <a:r>
              <a:rPr lang="is-IS" dirty="0"/>
              <a:t/>
            </a:r>
            <a:br>
              <a:rPr lang="is-IS" dirty="0"/>
            </a:b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importance</a:t>
            </a:r>
            <a:r>
              <a:rPr lang="is-IS" dirty="0" smtClean="0"/>
              <a:t> of </a:t>
            </a:r>
            <a:r>
              <a:rPr lang="is-IS" dirty="0" err="1" smtClean="0"/>
              <a:t>social</a:t>
            </a:r>
            <a:r>
              <a:rPr lang="is-IS" dirty="0" smtClean="0"/>
              <a:t> </a:t>
            </a:r>
            <a:r>
              <a:rPr lang="is-IS" dirty="0" err="1" smtClean="0"/>
              <a:t>values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4742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success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46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69" y="1412776"/>
            <a:ext cx="606997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18" y="2492896"/>
            <a:ext cx="6865169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uchrow.bplaced.net/island/pict/island-menschen-vor-dem-dettifoss-20080807_133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91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1" y="404664"/>
            <a:ext cx="829414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42" y="260648"/>
            <a:ext cx="469852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Theme1">
  <a:themeElements>
    <a:clrScheme name="1_BLANK 1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621442"/>
      </a:accent2>
      <a:accent3>
        <a:srgbClr val="FFFFFF"/>
      </a:accent3>
      <a:accent4>
        <a:srgbClr val="000000"/>
      </a:accent4>
      <a:accent5>
        <a:srgbClr val="AAE2CA"/>
      </a:accent5>
      <a:accent6>
        <a:srgbClr val="58113B"/>
      </a:accent6>
      <a:hlink>
        <a:srgbClr val="000000"/>
      </a:hlink>
      <a:folHlink>
        <a:srgbClr val="000000"/>
      </a:folHlink>
    </a:clrScheme>
    <a:fontScheme name="1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8A002D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8A002D"/>
        </a:accent6>
        <a:hlink>
          <a:srgbClr val="990033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621442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58113B"/>
        </a:accent6>
        <a:hlink>
          <a:srgbClr val="621442"/>
        </a:hlink>
        <a:folHlink>
          <a:srgbClr val="6214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621442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58113B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eme1">
  <a:themeElements>
    <a:clrScheme name="1_BLANK 1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621442"/>
      </a:accent2>
      <a:accent3>
        <a:srgbClr val="FFFFFF"/>
      </a:accent3>
      <a:accent4>
        <a:srgbClr val="000000"/>
      </a:accent4>
      <a:accent5>
        <a:srgbClr val="AAE2CA"/>
      </a:accent5>
      <a:accent6>
        <a:srgbClr val="58113B"/>
      </a:accent6>
      <a:hlink>
        <a:srgbClr val="000000"/>
      </a:hlink>
      <a:folHlink>
        <a:srgbClr val="000000"/>
      </a:folHlink>
    </a:clrScheme>
    <a:fontScheme name="1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8A002D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8A002D"/>
        </a:accent6>
        <a:hlink>
          <a:srgbClr val="990033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621442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58113B"/>
        </a:accent6>
        <a:hlink>
          <a:srgbClr val="621442"/>
        </a:hlink>
        <a:folHlink>
          <a:srgbClr val="6214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621442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58113B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_kynning_Rautt 2008 1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621442"/>
    </a:accent2>
    <a:accent3>
      <a:srgbClr val="FFFFFF"/>
    </a:accent3>
    <a:accent4>
      <a:srgbClr val="000000"/>
    </a:accent4>
    <a:accent5>
      <a:srgbClr val="AAE2CA"/>
    </a:accent5>
    <a:accent6>
      <a:srgbClr val="58113B"/>
    </a:accent6>
    <a:hlink>
      <a:srgbClr val="000000"/>
    </a:hlink>
    <a:folHlink>
      <a:srgbClr val="000000"/>
    </a:folHlink>
  </a:clrScheme>
  <a:fontScheme name="SI_kynning_Rautt 2008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I_kynning_Rautt 2008 1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621442"/>
    </a:accent2>
    <a:accent3>
      <a:srgbClr val="FFFFFF"/>
    </a:accent3>
    <a:accent4>
      <a:srgbClr val="000000"/>
    </a:accent4>
    <a:accent5>
      <a:srgbClr val="AAE2CA"/>
    </a:accent5>
    <a:accent6>
      <a:srgbClr val="58113B"/>
    </a:accent6>
    <a:hlink>
      <a:srgbClr val="000000"/>
    </a:hlink>
    <a:folHlink>
      <a:srgbClr val="000000"/>
    </a:folHlink>
  </a:clrScheme>
  <a:fontScheme name="SI_kynning_Rautt 2008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7797</TotalTime>
  <Words>512</Words>
  <Application>Microsoft Office PowerPoint</Application>
  <PresentationFormat>On-screen Show (4:3)</PresentationFormat>
  <Paragraphs>147</Paragraphs>
  <Slides>55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Calibri</vt:lpstr>
      <vt:lpstr>Century Gothic</vt:lpstr>
      <vt:lpstr>Courier New</vt:lpstr>
      <vt:lpstr>Palatino Linotype</vt:lpstr>
      <vt:lpstr>Times New (W1)</vt:lpstr>
      <vt:lpstr>Theme1</vt:lpstr>
      <vt:lpstr>1_Theme1</vt:lpstr>
      <vt:lpstr>2_Theme1</vt:lpstr>
      <vt:lpstr>Executive</vt:lpstr>
      <vt:lpstr>The Icelandic Crash: Causes and Consequences </vt:lpstr>
      <vt:lpstr>Overview</vt:lpstr>
      <vt:lpstr>Iceland past and present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Expansion of the banking system</vt:lpstr>
      <vt:lpstr>Anti-terrorism, Crime and Security Act invoked by British Government</vt:lpstr>
      <vt:lpstr>PowerPoint Presentation</vt:lpstr>
      <vt:lpstr>PowerPoint Presentation</vt:lpstr>
      <vt:lpstr>PowerPoint Presentation</vt:lpstr>
      <vt:lpstr>Unprecedented scale</vt:lpstr>
      <vt:lpstr>PowerPoint Presentation</vt:lpstr>
      <vt:lpstr>PowerPoint Presentation</vt:lpstr>
      <vt:lpstr>PowerPoint Presentation</vt:lpstr>
      <vt:lpstr>PowerPoint Presentation</vt:lpstr>
      <vt:lpstr>How the Crisis was tackled</vt:lpstr>
      <vt:lpstr>Key Policies</vt:lpstr>
      <vt:lpstr>PowerPoint Presentation</vt:lpstr>
      <vt:lpstr>PowerPoint Presentation</vt:lpstr>
      <vt:lpstr>Debtors‘ Ombudsman</vt:lpstr>
      <vt:lpstr>Number of applications</vt:lpstr>
      <vt:lpstr>PowerPoint Presentation</vt:lpstr>
      <vt:lpstr>Unemployment - development by years and prospects</vt:lpstr>
      <vt:lpstr>PowerPoint Presentation</vt:lpstr>
      <vt:lpstr>PowerPoint Presentation</vt:lpstr>
      <vt:lpstr>PowerPoint Presentation</vt:lpstr>
      <vt:lpstr>PowerPoint Presentation</vt:lpstr>
      <vt:lpstr>Accumulative increase in taxes and cuts 2009-2012</vt:lpstr>
      <vt:lpstr>Fiscal cost and increase in sovereign debt</vt:lpstr>
      <vt:lpstr>Long-term benefits?</vt:lpstr>
      <vt:lpstr>PowerPoint Presentation</vt:lpstr>
      <vt:lpstr>Anti-corruption measures</vt:lpstr>
      <vt:lpstr>PowerPoint Presentation</vt:lpstr>
      <vt:lpstr>PowerPoint Presentation</vt:lpstr>
      <vt:lpstr>Office of Special Prosecutor established in 2009</vt:lpstr>
      <vt:lpstr>PowerPoint Presentation</vt:lpstr>
      <vt:lpstr>  </vt:lpstr>
      <vt:lpstr>Reimbursement</vt:lpstr>
      <vt:lpstr>Plan for removal of capital controls</vt:lpstr>
      <vt:lpstr>PowerPoint Presentation</vt:lpstr>
      <vt:lpstr>PowerPoint Presentation</vt:lpstr>
      <vt:lpstr>PowerPoint Presentation</vt:lpstr>
      <vt:lpstr>Lessons to be drawn  The importance of social values</vt:lpstr>
      <vt:lpstr>The key to success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Viðnámsþróttur fjármálafyrirtækja eykst en</dc:title>
  <dc:creator>SÍ Sigríður Benediktsdóttir</dc:creator>
  <cp:lastModifiedBy>Ögmundur Jónasson</cp:lastModifiedBy>
  <cp:revision>323</cp:revision>
  <cp:lastPrinted>2014-05-15T14:02:43Z</cp:lastPrinted>
  <dcterms:created xsi:type="dcterms:W3CDTF">2013-04-27T12:55:12Z</dcterms:created>
  <dcterms:modified xsi:type="dcterms:W3CDTF">2016-03-30T12:55:12Z</dcterms:modified>
</cp:coreProperties>
</file>