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79" r:id="rId8"/>
    <p:sldId id="261" r:id="rId9"/>
    <p:sldId id="259" r:id="rId10"/>
    <p:sldId id="291" r:id="rId11"/>
    <p:sldId id="272" r:id="rId12"/>
    <p:sldId id="274" r:id="rId13"/>
    <p:sldId id="273" r:id="rId14"/>
    <p:sldId id="260" r:id="rId15"/>
    <p:sldId id="276" r:id="rId16"/>
    <p:sldId id="277" r:id="rId17"/>
    <p:sldId id="278" r:id="rId18"/>
    <p:sldId id="262" r:id="rId19"/>
    <p:sldId id="269" r:id="rId20"/>
    <p:sldId id="270" r:id="rId21"/>
    <p:sldId id="264" r:id="rId22"/>
    <p:sldId id="267" r:id="rId23"/>
    <p:sldId id="268" r:id="rId24"/>
    <p:sldId id="289" r:id="rId25"/>
    <p:sldId id="282" r:id="rId26"/>
    <p:sldId id="281" r:id="rId27"/>
    <p:sldId id="288" r:id="rId28"/>
    <p:sldId id="284" r:id="rId29"/>
    <p:sldId id="294" r:id="rId30"/>
    <p:sldId id="296" r:id="rId31"/>
    <p:sldId id="292" r:id="rId32"/>
    <p:sldId id="295" r:id="rId33"/>
    <p:sldId id="298" r:id="rId34"/>
    <p:sldId id="286" r:id="rId35"/>
    <p:sldId id="297" r:id="rId36"/>
    <p:sldId id="285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62975" autoAdjust="0"/>
  </p:normalViewPr>
  <p:slideViewPr>
    <p:cSldViewPr snapToGrid="0">
      <p:cViewPr varScale="1">
        <p:scale>
          <a:sx n="52" d="100"/>
          <a:sy n="52" d="100"/>
        </p:scale>
        <p:origin x="590" y="53"/>
      </p:cViewPr>
      <p:guideLst/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142" y="-7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A17A3-A3B4-48FE-A18D-AC1727F9FDCA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7B360-94C1-4579-8CE6-68266ABE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1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be/new/wp-content/uploads/2013/10/GSC-Letter-on-TISA-to-Karel-de-Gucht1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tisa.org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ikileaks.org/tisa-financial/" TargetMode="External"/><Relationship Id="rId4" Type="http://schemas.openxmlformats.org/officeDocument/2006/relationships/hyperlink" Target="http://www.teamtisa.org/index.php/about-team-tisa/coalition-members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4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Quals</a:t>
            </a:r>
            <a:r>
              <a:rPr lang="en-GB" dirty="0" smtClean="0"/>
              <a:t> – professional and trade standards</a:t>
            </a:r>
          </a:p>
          <a:p>
            <a:endParaRPr lang="en-GB" dirty="0"/>
          </a:p>
          <a:p>
            <a:r>
              <a:rPr lang="en-GB" dirty="0" smtClean="0"/>
              <a:t>Tech </a:t>
            </a:r>
            <a:r>
              <a:rPr lang="en-GB" dirty="0" err="1" smtClean="0"/>
              <a:t>standrads</a:t>
            </a:r>
            <a:r>
              <a:rPr lang="en-GB" dirty="0" smtClean="0"/>
              <a:t> – rules according to which the service must be performed + tech standards – rules about how patient care must be carried out OR how equipment is to be operated</a:t>
            </a:r>
          </a:p>
          <a:p>
            <a:r>
              <a:rPr lang="en-GB" dirty="0" smtClean="0"/>
              <a:t>Licensing requirements – professional licencing but also related to governments permission to companies to provides services </a:t>
            </a:r>
            <a:r>
              <a:rPr lang="en-GB" dirty="0" err="1" smtClean="0"/>
              <a:t>ie</a:t>
            </a:r>
            <a:r>
              <a:rPr lang="en-GB" dirty="0" smtClean="0"/>
              <a:t> licencing health facilities and laboratories, waste disposal, broadcast licenses, power plants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4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FEFAC-B345-4288-8DA4-E026A47F56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7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Corporate </a:t>
            </a:r>
            <a:r>
              <a:rPr lang="en-GB" dirty="0" smtClean="0"/>
              <a:t>lobbying – </a:t>
            </a:r>
            <a:r>
              <a:rPr lang="en-GB" dirty="0" smtClean="0"/>
              <a:t>especially </a:t>
            </a:r>
            <a:r>
              <a:rPr lang="en-GB" dirty="0" smtClean="0"/>
              <a:t>in America – Services Industries Association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55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Really Good Friends</a:t>
            </a:r>
            <a:r>
              <a:rPr lang="en-GB" baseline="0" dirty="0" smtClean="0"/>
              <a:t> of Services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Gold standard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Large coverage of world economy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Forcing countries to join after it has been negotiated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China is latest country to announce joining talks – quite significant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79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2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Opposed by many developing countries – South Africa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4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sng" dirty="0" smtClean="0">
                <a:hlinkClick r:id="rId3"/>
              </a:rPr>
              <a:t>http://www.esf.be/new/wp-content/uploads/2013/10/GSC-Letter-on-TISA-to-Karel-de-Gucht1.pdf</a:t>
            </a:r>
            <a:endParaRPr lang="en-GB" u="sng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36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 smtClean="0">
                <a:hlinkClick r:id="rId3"/>
              </a:rPr>
              <a:t>http://www.teamtisa.org/</a:t>
            </a:r>
            <a:endParaRPr lang="en-GB" dirty="0" smtClean="0"/>
          </a:p>
          <a:p>
            <a:r>
              <a:rPr lang="el-GR" u="sng" dirty="0" smtClean="0">
                <a:hlinkClick r:id="rId4"/>
              </a:rPr>
              <a:t>http://www.teamtisa.org/index.php/about-team-tisa/coalition-members</a:t>
            </a:r>
            <a:endParaRPr lang="en-GB" dirty="0" smtClean="0"/>
          </a:p>
          <a:p>
            <a:r>
              <a:rPr lang="el-GR" u="sng" dirty="0" smtClean="0">
                <a:hlinkClick r:id="rId5"/>
              </a:rPr>
              <a:t>http://wikileaks.org/tisa-financial/</a:t>
            </a:r>
            <a:endParaRPr lang="en-GB" dirty="0" smtClean="0"/>
          </a:p>
          <a:p>
            <a:r>
              <a:rPr lang="el-GR" dirty="0" smtClean="0"/>
              <a:t>Testimony, Walmart, “Walmart ISA Comments 2013”, response to USTR “Request For Comments On An International Services Agreement” Docket Number: USTR–2013–0001. Online at: http://www.regulations.gov/#!documentDetail;D=USTR-2013-0001-0028</a:t>
            </a:r>
            <a:endParaRPr lang="en-GB" dirty="0" smtClean="0"/>
          </a:p>
          <a:p>
            <a:r>
              <a:rPr lang="el-GR" dirty="0" smtClean="0"/>
              <a:t>FedEx, response to USTR “Request For Comments On An International Services Agreement” Docket Number: USTR–2013–0001. 25 February, 2013. Online at: http://www.regulations.gov/#!documentDetail;D=USTR-2013-0001-0007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58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1 mode is actually about trade in services – MODE</a:t>
            </a:r>
            <a:r>
              <a:rPr lang="en-GB" baseline="0" dirty="0" smtClean="0"/>
              <a:t>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0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9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Necessity test – not more burdensome than needs to be – political reality of making laws </a:t>
            </a:r>
          </a:p>
          <a:p>
            <a:endParaRPr lang="en-GB" dirty="0" smtClean="0"/>
          </a:p>
          <a:p>
            <a:r>
              <a:rPr lang="en-GB" dirty="0" smtClean="0"/>
              <a:t>Cross subsidies – cant use postal system to subsidise</a:t>
            </a:r>
            <a:r>
              <a:rPr lang="en-GB" baseline="0" dirty="0" smtClean="0"/>
              <a:t> distance services</a:t>
            </a:r>
          </a:p>
          <a:p>
            <a:endParaRPr lang="en-GB" baseline="0" dirty="0" smtClean="0"/>
          </a:p>
          <a:p>
            <a:r>
              <a:rPr lang="en-GB" dirty="0" smtClean="0"/>
              <a:t>Subjectivity and planning – heritage, set back, colours, style</a:t>
            </a:r>
          </a:p>
          <a:p>
            <a:endParaRPr lang="en-GB" dirty="0" smtClean="0"/>
          </a:p>
          <a:p>
            <a:r>
              <a:rPr lang="en-GB" dirty="0" smtClean="0"/>
              <a:t>Licensing – can</a:t>
            </a:r>
            <a:r>
              <a:rPr lang="en-GB" baseline="0" dirty="0" smtClean="0"/>
              <a:t> only cover the cost of the issuing and enforcement – gambling and addiction treatment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1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As</a:t>
            </a:r>
            <a:r>
              <a:rPr lang="en-AU" baseline="0" dirty="0" smtClean="0"/>
              <a:t> you can see there is a mixture of developed and developing nations involved in the TPP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3D4A-BCD5-402E-A039-08FA56DBD31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44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companies,</a:t>
            </a:r>
            <a:r>
              <a:rPr lang="en-US" baseline="0" dirty="0" smtClean="0"/>
              <a:t> some of whom have access to the text of the negotiations, are lobbying hard for the TPP.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graph, from the Sunlight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, shows that the US </a:t>
            </a:r>
            <a:r>
              <a:rPr lang="en-US" baseline="0" dirty="0" err="1" smtClean="0"/>
              <a:t>pharma</a:t>
            </a:r>
            <a:r>
              <a:rPr lang="en-US" baseline="0" dirty="0" smtClean="0"/>
              <a:t> are the biggest lobbyists by far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3D4A-BCD5-402E-A039-08FA56DBD31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53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4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Increasingly about creating</a:t>
            </a:r>
            <a:r>
              <a:rPr lang="en-GB" baseline="0" dirty="0" smtClean="0"/>
              <a:t> rights for MNE investors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Note this often gives them more rights than local companies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3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70BB5-0F2E-4545-AA8E-098C40CF85F6}" type="slidenum">
              <a:rPr lang="en-GB"/>
              <a:pPr>
                <a:spcBef>
                  <a:spcPct val="0"/>
                </a:spcBef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5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1 -More like constitution change than legal change</a:t>
            </a:r>
          </a:p>
          <a:p>
            <a:endParaRPr lang="en-GB" dirty="0"/>
          </a:p>
          <a:p>
            <a:r>
              <a:rPr lang="en-GB" dirty="0" smtClean="0"/>
              <a:t>2 - People outraged if law was made like this locally</a:t>
            </a:r>
          </a:p>
          <a:p>
            <a:endParaRPr lang="en-GB" dirty="0" smtClean="0"/>
          </a:p>
          <a:p>
            <a:r>
              <a:rPr lang="en-GB" dirty="0" smtClean="0"/>
              <a:t>3 – flexible provision + future provision</a:t>
            </a:r>
            <a:endParaRPr lang="en-GB" dirty="0"/>
          </a:p>
          <a:p>
            <a:endParaRPr lang="en-GB" dirty="0"/>
          </a:p>
          <a:p>
            <a:r>
              <a:rPr lang="en-GB" u="sng" dirty="0" smtClean="0"/>
              <a:t>ISDR</a:t>
            </a:r>
          </a:p>
          <a:p>
            <a:r>
              <a:rPr lang="en-GB" dirty="0" smtClean="0"/>
              <a:t>Private panels – can be a judge and a party at same time</a:t>
            </a:r>
          </a:p>
          <a:p>
            <a:r>
              <a:rPr lang="en-GB" dirty="0" smtClean="0"/>
              <a:t>Rights to investors to sue governments – unheard of</a:t>
            </a:r>
          </a:p>
          <a:p>
            <a:r>
              <a:rPr lang="en-GB" dirty="0" smtClean="0"/>
              <a:t>Australian tobacco and plain packaging example</a:t>
            </a:r>
          </a:p>
          <a:p>
            <a:endParaRPr lang="en-GB" dirty="0"/>
          </a:p>
          <a:p>
            <a:r>
              <a:rPr lang="en-GB" dirty="0" smtClean="0"/>
              <a:t>Chill effect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4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Trade </a:t>
            </a:r>
            <a:r>
              <a:rPr lang="en-GB" sz="1200" dirty="0" smtClean="0"/>
              <a:t>Agreements </a:t>
            </a:r>
            <a:r>
              <a:rPr lang="en-GB" sz="1200" b="1" dirty="0" smtClean="0"/>
              <a:t>f</a:t>
            </a:r>
            <a:r>
              <a:rPr lang="el-GR" sz="1200" b="1" dirty="0" smtClean="0"/>
              <a:t>undamentally misconceives public services</a:t>
            </a:r>
            <a:r>
              <a:rPr lang="en-GB" sz="1200" b="1" dirty="0" smtClean="0"/>
              <a:t> </a:t>
            </a:r>
            <a:r>
              <a:rPr lang="en-GB" sz="1200" dirty="0" smtClean="0"/>
              <a:t>and </a:t>
            </a:r>
            <a:r>
              <a:rPr lang="el-GR" sz="1200" dirty="0" smtClean="0"/>
              <a:t>privilege the profits of the richest in the world over those who have the greatest need.</a:t>
            </a:r>
            <a:endParaRPr lang="en-GB" sz="120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9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Future services: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services evolve.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Previously: public health systems, public transport systems, public education and public waste and sanitation in many countries.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policy challenges such as medicine and biotechnology, climate change related energy and abatement measures, banking re-regulation or internet regulation are likely to require some form off public sector involvement.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35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altLang="en-US" dirty="0" smtClean="0"/>
              <a:t>Normal areas of agreement</a:t>
            </a:r>
            <a:r>
              <a:rPr lang="en-CA" altLang="en-US" baseline="0" dirty="0" smtClean="0"/>
              <a:t> is to stop government discriminating against foreign providers</a:t>
            </a:r>
          </a:p>
          <a:p>
            <a:endParaRPr lang="en-CA" altLang="en-US" baseline="0" dirty="0" smtClean="0"/>
          </a:p>
          <a:p>
            <a:r>
              <a:rPr lang="en-CA" altLang="en-US" baseline="0" dirty="0" smtClean="0"/>
              <a:t>But GATS goes further</a:t>
            </a:r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altLang="en-US" dirty="0" smtClean="0"/>
              <a:t>For example, GATS Article XVI prohibits public monopolies and exclusive service suppliers in fully committed sectors, even on a regional or local level.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ALSO:</a:t>
            </a:r>
            <a:r>
              <a:rPr lang="en-CA" altLang="en-US" baseline="0" dirty="0" smtClean="0"/>
              <a:t> cant</a:t>
            </a:r>
            <a:r>
              <a:rPr lang="en-CA" altLang="en-US" dirty="0" smtClean="0"/>
              <a:t> restrict legal form of service providers in fully committed sectors (such as favouring community-based not-for-profits) which are so important in social services, child care, and education.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The GATS also develops  templates for pro-competitive regulation, tailored to certain sectors such as telecoms.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31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If left to governments to define would not be problem</a:t>
            </a:r>
          </a:p>
          <a:p>
            <a:endParaRPr lang="en-CA" dirty="0" smtClean="0"/>
          </a:p>
          <a:p>
            <a:r>
              <a:rPr lang="en-CA" dirty="0" smtClean="0"/>
              <a:t>But defined very narrowly</a:t>
            </a:r>
          </a:p>
          <a:p>
            <a:endParaRPr lang="en-CA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Major problem with “in competition with one or more service suppliers”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most public service systems involve a tightly regulated mix of - public, not-for-profit, and private - financing and delivery.  </a:t>
            </a:r>
          </a:p>
          <a:p>
            <a:endParaRPr lang="en-CA" dirty="0" smtClean="0"/>
          </a:p>
          <a:p>
            <a:r>
              <a:rPr lang="en-US" sz="1200" dirty="0" smtClean="0"/>
              <a:t>Recent</a:t>
            </a:r>
            <a:r>
              <a:rPr lang="en-US" sz="1200" baseline="0" dirty="0" smtClean="0"/>
              <a:t> </a:t>
            </a:r>
            <a:r>
              <a:rPr lang="en-US" sz="1200" baseline="0" dirty="0" smtClean="0"/>
              <a:t>interpretation shows only safe areas are </a:t>
            </a:r>
            <a:r>
              <a:rPr lang="en-US" sz="1200" dirty="0" smtClean="0"/>
              <a:t>(</a:t>
            </a:r>
            <a:r>
              <a:rPr lang="en-US" sz="1200" b="1" dirty="0" smtClean="0"/>
              <a:t>police and judiciary, prisons, statutory social security schemes, border security, air traffic control, etc.), which are currently of no commercial interest </a:t>
            </a:r>
            <a:r>
              <a:rPr lang="en-US" sz="1200" baseline="0" dirty="0" smtClean="0"/>
              <a:t>(EC reflections </a:t>
            </a:r>
            <a:r>
              <a:rPr lang="en-US" sz="1200" baseline="0" dirty="0" err="1" smtClean="0"/>
              <a:t>papwer</a:t>
            </a:r>
            <a:r>
              <a:rPr lang="en-US" sz="1200" baseline="0" dirty="0" smtClean="0"/>
              <a:t> 2011)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56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37391"/>
          </a:xfrm>
        </p:spPr>
        <p:txBody>
          <a:bodyPr/>
          <a:lstStyle/>
          <a:p>
            <a:r>
              <a:rPr lang="en-GB" dirty="0" smtClean="0"/>
              <a:t>PSI Global Trade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06528"/>
            <a:ext cx="8825658" cy="1332271"/>
          </a:xfrm>
        </p:spPr>
        <p:txBody>
          <a:bodyPr/>
          <a:lstStyle/>
          <a:p>
            <a:pPr algn="r"/>
            <a:r>
              <a:rPr lang="en-GB" dirty="0" smtClean="0"/>
              <a:t>IAMRECON</a:t>
            </a:r>
          </a:p>
          <a:p>
            <a:pPr algn="r"/>
            <a:r>
              <a:rPr lang="en-GB" dirty="0" smtClean="0"/>
              <a:t>Health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1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Insufficient carve-out for public services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GATS excludes services provided “in the exercise of governmental authority.”</a:t>
            </a:r>
          </a:p>
          <a:p>
            <a:endParaRPr lang="en-CA" sz="3200" dirty="0" smtClean="0"/>
          </a:p>
          <a:p>
            <a:r>
              <a:rPr lang="en-CA" sz="3200" dirty="0"/>
              <a:t>d</a:t>
            </a:r>
            <a:r>
              <a:rPr lang="en-CA" sz="3200" dirty="0" smtClean="0"/>
              <a:t>efined as “any service which is supplied neither on a </a:t>
            </a:r>
            <a:r>
              <a:rPr lang="en-CA" sz="3200" b="1" dirty="0" smtClean="0"/>
              <a:t>commercial basis </a:t>
            </a:r>
            <a:r>
              <a:rPr lang="en-CA" sz="3200" dirty="0" smtClean="0"/>
              <a:t>nor in </a:t>
            </a:r>
            <a:r>
              <a:rPr lang="en-CA" sz="3200" b="1" dirty="0" smtClean="0"/>
              <a:t>competition with one or more service suppliers</a:t>
            </a:r>
            <a:r>
              <a:rPr lang="en-CA" sz="3200" dirty="0" smtClean="0"/>
              <a:t>.”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9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Domestic 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6424"/>
            <a:ext cx="9546759" cy="4831975"/>
          </a:xfrm>
        </p:spPr>
        <p:txBody>
          <a:bodyPr>
            <a:noAutofit/>
          </a:bodyPr>
          <a:lstStyle/>
          <a:p>
            <a:r>
              <a:rPr lang="en-GB" sz="3200" dirty="0"/>
              <a:t>Binding rules that allow corporations to challenge new or costly regulations – </a:t>
            </a:r>
            <a:r>
              <a:rPr lang="en-GB" sz="3200" b="1" dirty="0"/>
              <a:t>even if domestic and foreign treated the same</a:t>
            </a:r>
          </a:p>
          <a:p>
            <a:r>
              <a:rPr lang="en-GB" sz="3200" dirty="0" smtClean="0"/>
              <a:t>Covers qualification requirements, technical standards and licensing requirements</a:t>
            </a:r>
          </a:p>
          <a:p>
            <a:r>
              <a:rPr lang="en-GB" sz="3200" dirty="0" smtClean="0"/>
              <a:t>Worker safety, environmental, consumer protection, universal service obligations, water standards, municipal zoning, toxic waste transport, educational institutions </a:t>
            </a:r>
            <a:r>
              <a:rPr lang="en-GB" sz="3200" dirty="0" err="1" smtClean="0"/>
              <a:t>etc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155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9050"/>
            <a:ext cx="8763000" cy="1143000"/>
          </a:xfrm>
        </p:spPr>
        <p:txBody>
          <a:bodyPr anchor="t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  <p:pic>
        <p:nvPicPr>
          <p:cNvPr id="4" name="Content Placeholder 3" descr="UNCTAD Graph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7399" y="87451"/>
            <a:ext cx="8131629" cy="62779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305800" y="17526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en-US" sz="2000" b="1" dirty="0"/>
          </a:p>
          <a:p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1" y="167045"/>
            <a:ext cx="1263791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6979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://corporateeurope.org/sites/default/files/styles/large/public/image1a.gif?itok=xfNA-M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3" y="928039"/>
            <a:ext cx="5257100" cy="52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0700" y="13403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15 arbitrators alone have captured the decision-making in 55% of the total investor-state cases known today</a:t>
            </a:r>
            <a:endParaRPr lang="en-US" sz="2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6266723"/>
            <a:ext cx="853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Source: </a:t>
            </a:r>
            <a:r>
              <a:rPr lang="en-US" sz="1500" i="1" dirty="0">
                <a:solidFill>
                  <a:srgbClr val="FFFF00"/>
                </a:solidFill>
              </a:rPr>
              <a:t>Profiting from Injustice http://corporateeurope.org/publications/profiting-from-injustice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6642847" y="1386962"/>
            <a:ext cx="504742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Private, unaccountable, no appeals, no conflict of interest rules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Winning gov’t </a:t>
            </a:r>
            <a:r>
              <a:rPr lang="en-US" sz="3200" dirty="0"/>
              <a:t>compensation </a:t>
            </a:r>
            <a:endParaRPr lang="en-US" sz="3200" dirty="0" smtClean="0"/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or 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preemptively </a:t>
            </a:r>
            <a:r>
              <a:rPr lang="en-US" sz="3200" dirty="0"/>
              <a:t>chilling government actions,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3" y="548640"/>
            <a:ext cx="9744891" cy="5982788"/>
          </a:xfrm>
        </p:spPr>
        <p:txBody>
          <a:bodyPr>
            <a:normAutofit/>
          </a:bodyPr>
          <a:lstStyle/>
          <a:p>
            <a:pPr marL="0" lvl="1" indent="0" algn="ctr">
              <a:buClr>
                <a:schemeClr val="accent2"/>
              </a:buClr>
              <a:buNone/>
              <a:defRPr/>
            </a:pPr>
            <a:r>
              <a:rPr lang="en-US" sz="28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Some of the Investor-State Cases 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NZ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NZ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Reversal of Water System Privatization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NZ" sz="1400" dirty="0">
                <a:latin typeface="Arial" pitchFamily="34" charset="0"/>
                <a:cs typeface="Arial" pitchFamily="34" charset="0"/>
              </a:rPr>
              <a:t>Vivendi v. Argentina: 2007 (France-Argentina BIT). Argentina ordered to pay $105M to firm that cut off water to Buenos Aries. Contract dispute over U.S. $$-denominated rate guarantees unpayable in financial crisis.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NZ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NZ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Post-revolution Increase in Egypt’s Minimum Wage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sz="1400" dirty="0">
                <a:latin typeface="Arial" pitchFamily="34" charset="0"/>
                <a:cs typeface="Arial" pitchFamily="34" charset="0"/>
              </a:rPr>
              <a:t>Veolia </a:t>
            </a:r>
            <a:r>
              <a:rPr lang="en-NZ" sz="1400" dirty="0" err="1">
                <a:latin typeface="Arial" pitchFamily="34" charset="0"/>
                <a:cs typeface="Arial" pitchFamily="34" charset="0"/>
              </a:rPr>
              <a:t>vs</a:t>
            </a:r>
            <a:r>
              <a:rPr lang="en-NZ" sz="1400" dirty="0">
                <a:latin typeface="Arial" pitchFamily="34" charset="0"/>
                <a:cs typeface="Arial" pitchFamily="34" charset="0"/>
              </a:rPr>
              <a:t> Egypt: June 2012 (France-Egypt BIT). The company argues that changes to local labor laws – including recent increases in minimum wages – have impacted negatively on the company despite contract provisions designed to buffer the concessionaire from the financial implications of any such legal changes.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NZ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South Africa’s Black Economic Empowerment Policy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sz="1400" dirty="0" err="1">
                <a:latin typeface="Arial" pitchFamily="34" charset="0"/>
                <a:cs typeface="Arial" pitchFamily="34" charset="0"/>
              </a:rPr>
              <a:t>Piero</a:t>
            </a:r>
            <a:r>
              <a:rPr lang="en-N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NZ" sz="1400" dirty="0" err="1">
                <a:latin typeface="Arial" pitchFamily="34" charset="0"/>
                <a:cs typeface="Arial" pitchFamily="34" charset="0"/>
              </a:rPr>
              <a:t>Foresti</a:t>
            </a:r>
            <a:r>
              <a:rPr lang="en-NZ" sz="1400" dirty="0">
                <a:latin typeface="Arial" pitchFamily="34" charset="0"/>
                <a:cs typeface="Arial" pitchFamily="34" charset="0"/>
              </a:rPr>
              <a:t> &amp; Others v. South Africa: Mining investors claim South Africa’s Black Economic Empowerment law violated investment treaties even though it implemented new South African constitution post-Apartheid. </a:t>
            </a:r>
            <a:endParaRPr lang="en-NZ" sz="1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Canadian medicine patent policy by Eli Lilly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sz="1400" dirty="0">
                <a:latin typeface="Arial" pitchFamily="34" charset="0"/>
                <a:cs typeface="Arial" pitchFamily="34" charset="0"/>
              </a:rPr>
              <a:t>$500M claim because Canadian high court invalidated patents on 2 drugs that didn’t perform as filed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NZ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Canadian Toxic Chemical Ban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Ethyl v. Canada – ban reversed, corp. paid $13M for lost profits while ban was in effect – US states ban same chemical, MMT a gasoline additive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Australian, Uruguayan Cigarette Health Laws by Phillip Morris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Chevron Attacks Ecuador to halt court-ordered payment for Amazon pollution 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endParaRPr lang="en-NZ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itchFamily="2" charset="2"/>
              <a:buChar char="l"/>
              <a:defRPr/>
            </a:pPr>
            <a:endParaRPr lang="en-NZ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en-NZ" dirty="0" smtClean="0"/>
          </a:p>
          <a:p>
            <a:pPr eaLnBrk="1" hangingPunct="1">
              <a:defRPr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4914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71" y="804014"/>
            <a:ext cx="9404723" cy="1400530"/>
          </a:xfrm>
        </p:spPr>
        <p:txBody>
          <a:bodyPr/>
          <a:lstStyle/>
          <a:p>
            <a:r>
              <a:rPr lang="en-GB" sz="5400" dirty="0" smtClean="0"/>
              <a:t>PSI Work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681" y="1909228"/>
            <a:ext cx="8946541" cy="261052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TTIP</a:t>
            </a:r>
          </a:p>
          <a:p>
            <a:r>
              <a:rPr lang="en-GB" sz="4000" dirty="0" smtClean="0"/>
              <a:t>TTP</a:t>
            </a:r>
          </a:p>
          <a:p>
            <a:r>
              <a:rPr lang="en-GB" sz="4000" dirty="0" smtClean="0"/>
              <a:t>TISA</a:t>
            </a:r>
          </a:p>
          <a:p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4663441"/>
            <a:ext cx="9431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And how it effects the fight for universal health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638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09800" y="381000"/>
            <a:ext cx="7772400" cy="1295400"/>
          </a:xfrm>
        </p:spPr>
        <p:txBody>
          <a:bodyPr/>
          <a:lstStyle/>
          <a:p>
            <a:r>
              <a:rPr lang="en-GB" dirty="0" smtClean="0"/>
              <a:t>Why a TISA?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50259" y="1676400"/>
            <a:ext cx="10470776" cy="3962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Services Sector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2/3 of GDP but 20% of trade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/>
              <a:t>Doha round at a standstill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GATS incomplete – TISA extends GATS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Aim to pressure other countries to join after conclusion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381000"/>
            <a:ext cx="9636034" cy="838200"/>
          </a:xfrm>
        </p:spPr>
        <p:txBody>
          <a:bodyPr/>
          <a:lstStyle/>
          <a:p>
            <a:r>
              <a:rPr lang="en-GB" sz="4800" dirty="0" smtClean="0"/>
              <a:t>Who does it cover?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489166"/>
            <a:ext cx="8847909" cy="339634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Canada, Chili, Colombia, Costa Rica, Mexico, Panama, Peru, United States</a:t>
            </a:r>
          </a:p>
          <a:p>
            <a:r>
              <a:rPr lang="en-GB" sz="3200" dirty="0" smtClean="0"/>
              <a:t>Australia, Hong Kong, Japan, New Zealand, Pakistan, South Korea, Taiwan  </a:t>
            </a:r>
          </a:p>
          <a:p>
            <a:r>
              <a:rPr lang="en-GB" sz="3200" dirty="0" smtClean="0"/>
              <a:t>Iceland, Norway, Switzerland, 28 members of the EU </a:t>
            </a:r>
          </a:p>
          <a:p>
            <a:r>
              <a:rPr lang="en-GB" sz="3200" dirty="0" smtClean="0"/>
              <a:t>Turkey, Israel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8457" y="5037906"/>
            <a:ext cx="749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60% of worlds services</a:t>
            </a:r>
          </a:p>
        </p:txBody>
      </p:sp>
    </p:spTree>
    <p:extLst>
      <p:ext uri="{BB962C8B-B14F-4D97-AF65-F5344CB8AC3E}">
        <p14:creationId xmlns:p14="http://schemas.microsoft.com/office/powerpoint/2010/main" val="16409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TISA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7788"/>
            <a:ext cx="8946541" cy="467061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Started in early 2013</a:t>
            </a:r>
          </a:p>
          <a:p>
            <a:r>
              <a:rPr lang="en-GB" sz="4000" dirty="0" smtClean="0"/>
              <a:t>Secret negotiations in Geneva every 8 weeks</a:t>
            </a:r>
          </a:p>
          <a:p>
            <a:r>
              <a:rPr lang="en-GB" sz="4000" dirty="0" smtClean="0"/>
              <a:t>Extension of GATS</a:t>
            </a:r>
          </a:p>
          <a:p>
            <a:r>
              <a:rPr lang="en-GB" sz="4000" dirty="0" smtClean="0"/>
              <a:t>Heavily lobbied for by USA Coalition of Service Industries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66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9371"/>
          </a:xfrm>
        </p:spPr>
        <p:txBody>
          <a:bodyPr/>
          <a:lstStyle/>
          <a:p>
            <a:r>
              <a:rPr lang="en-GB" dirty="0" smtClean="0"/>
              <a:t>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Deeper </a:t>
            </a:r>
            <a:r>
              <a:rPr lang="en-US" sz="3200" dirty="0"/>
              <a:t>commitments (&gt;90% coverage?)</a:t>
            </a:r>
          </a:p>
          <a:p>
            <a:endParaRPr lang="en-GB" sz="3200" dirty="0" smtClean="0"/>
          </a:p>
          <a:p>
            <a:r>
              <a:rPr lang="en-GB" sz="3200" dirty="0" smtClean="0"/>
              <a:t>Standstill and ratchet clauses (privatisation)</a:t>
            </a:r>
          </a:p>
          <a:p>
            <a:r>
              <a:rPr lang="en-GB" sz="3200" dirty="0" smtClean="0"/>
              <a:t>Negative list on national treatment (future services)</a:t>
            </a:r>
          </a:p>
          <a:p>
            <a:r>
              <a:rPr lang="en-GB" sz="3200" dirty="0" smtClean="0"/>
              <a:t>Domestic regulation (broad as above)</a:t>
            </a:r>
          </a:p>
          <a:p>
            <a:r>
              <a:rPr lang="en-GB" sz="3200" dirty="0" smtClean="0"/>
              <a:t>Not releasing texts, mandates or brackets</a:t>
            </a:r>
          </a:p>
          <a:p>
            <a:endParaRPr lang="en-GB" sz="32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The new wave of trade agreements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700" y="2455818"/>
            <a:ext cx="8946541" cy="3775166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/>
              <a:t>Shift away from multilateral </a:t>
            </a:r>
            <a:r>
              <a:rPr lang="en-GB" sz="4000" dirty="0" smtClean="0"/>
              <a:t>system</a:t>
            </a:r>
          </a:p>
          <a:p>
            <a:r>
              <a:rPr lang="en-GB" sz="4000" dirty="0" smtClean="0"/>
              <a:t>FTA’s proliferating – over 2000 since mid 90’s</a:t>
            </a:r>
          </a:p>
          <a:p>
            <a:r>
              <a:rPr lang="en-GB" sz="4000" dirty="0" smtClean="0"/>
              <a:t>Regional trade agreements expanding – new </a:t>
            </a:r>
            <a:r>
              <a:rPr lang="en-GB" sz="4000" dirty="0" err="1" smtClean="0"/>
              <a:t>plurilaterals</a:t>
            </a:r>
            <a:endParaRPr lang="en-GB" sz="4000" dirty="0" smtClean="0"/>
          </a:p>
          <a:p>
            <a:r>
              <a:rPr lang="en-GB" sz="4000" dirty="0" smtClean="0"/>
              <a:t>Not transparent – secret, exclusive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5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wants the TISA?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7434"/>
            <a:ext cx="9654335" cy="4580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The Global Services Coalition in </a:t>
            </a:r>
            <a:r>
              <a:rPr lang="en-GB" sz="3200" dirty="0"/>
              <a:t>a letter to the European Commission explains that the TISA was </a:t>
            </a:r>
            <a:r>
              <a:rPr lang="en-GB" sz="3200" dirty="0" smtClean="0"/>
              <a:t>conceived: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	</a:t>
            </a:r>
            <a:r>
              <a:rPr lang="en-GB" sz="3200" i="1" dirty="0" smtClean="0"/>
              <a:t>“</a:t>
            </a:r>
            <a:r>
              <a:rPr lang="en-GB" sz="3200" i="1" dirty="0"/>
              <a:t>to allay business frustration over the stalled </a:t>
            </a:r>
            <a:r>
              <a:rPr lang="en-GB" sz="3200" i="1" dirty="0" smtClean="0"/>
              <a:t>			Doha </a:t>
            </a:r>
            <a:r>
              <a:rPr lang="en-GB" sz="3200" i="1" dirty="0"/>
              <a:t>Round </a:t>
            </a:r>
            <a:r>
              <a:rPr lang="en-GB" sz="3200" i="1" dirty="0" smtClean="0"/>
              <a:t>outcomes </a:t>
            </a:r>
            <a:r>
              <a:rPr lang="en-GB" sz="3200" i="1" dirty="0"/>
              <a:t>on services</a:t>
            </a:r>
            <a:r>
              <a:rPr lang="en-GB" sz="3200" i="1" dirty="0" smtClean="0"/>
              <a:t>.” 										</a:t>
            </a:r>
            <a:r>
              <a:rPr lang="el-GR" sz="3200" i="1" dirty="0" smtClean="0"/>
              <a:t>(</a:t>
            </a:r>
            <a:r>
              <a:rPr lang="el-GR" sz="3200" i="1" dirty="0"/>
              <a:t>September 10, 2013). </a:t>
            </a:r>
            <a:endParaRPr lang="en-GB" sz="3200" i="1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45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81230" cy="1400530"/>
          </a:xfrm>
        </p:spPr>
        <p:txBody>
          <a:bodyPr/>
          <a:lstStyle/>
          <a:p>
            <a:r>
              <a:rPr lang="en-GB" sz="3600" dirty="0"/>
              <a:t>The </a:t>
            </a:r>
            <a:r>
              <a:rPr lang="el-GR" sz="3600" dirty="0"/>
              <a:t>US Coalition of Service Industries (CSI)</a:t>
            </a:r>
            <a:r>
              <a:rPr lang="en-GB" sz="3600" dirty="0"/>
              <a:t> </a:t>
            </a:r>
            <a:r>
              <a:rPr lang="en-GB" sz="3600" dirty="0" smtClean="0"/>
              <a:t>set </a:t>
            </a:r>
            <a:r>
              <a:rPr lang="en-GB" sz="3600" dirty="0"/>
              <a:t>up a </a:t>
            </a:r>
            <a:r>
              <a:rPr lang="en-GB" sz="3600" dirty="0" err="1"/>
              <a:t>TeamTISA</a:t>
            </a:r>
            <a:r>
              <a:rPr lang="en-GB" sz="3600" dirty="0"/>
              <a:t> to promote </a:t>
            </a:r>
            <a:r>
              <a:rPr lang="en-GB" sz="3600" dirty="0" smtClean="0"/>
              <a:t>TISA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Microsoft</a:t>
            </a:r>
          </a:p>
          <a:p>
            <a:r>
              <a:rPr lang="en-GB" dirty="0" smtClean="0"/>
              <a:t>JP </a:t>
            </a:r>
            <a:r>
              <a:rPr lang="en-GB" dirty="0"/>
              <a:t>Morgan </a:t>
            </a:r>
            <a:r>
              <a:rPr lang="en-GB" dirty="0" smtClean="0"/>
              <a:t>Chase</a:t>
            </a:r>
          </a:p>
          <a:p>
            <a:r>
              <a:rPr lang="en-GB" dirty="0" smtClean="0"/>
              <a:t>CHUBB</a:t>
            </a:r>
          </a:p>
          <a:p>
            <a:r>
              <a:rPr lang="en-GB" dirty="0" smtClean="0"/>
              <a:t>Deloitte </a:t>
            </a:r>
          </a:p>
          <a:p>
            <a:r>
              <a:rPr lang="en-GB" dirty="0" smtClean="0"/>
              <a:t>UPS</a:t>
            </a:r>
          </a:p>
          <a:p>
            <a:r>
              <a:rPr lang="en-GB" dirty="0" smtClean="0"/>
              <a:t>Google </a:t>
            </a:r>
          </a:p>
          <a:p>
            <a:r>
              <a:rPr lang="en-GB" dirty="0" smtClean="0"/>
              <a:t>Verizon</a:t>
            </a:r>
          </a:p>
          <a:p>
            <a:r>
              <a:rPr lang="en-GB" dirty="0" smtClean="0"/>
              <a:t>Walmart</a:t>
            </a:r>
          </a:p>
          <a:p>
            <a:r>
              <a:rPr lang="en-GB" dirty="0" smtClean="0"/>
              <a:t>Walt Disney</a:t>
            </a:r>
          </a:p>
          <a:p>
            <a:r>
              <a:rPr lang="en-GB" dirty="0" smtClean="0"/>
              <a:t>IBM </a:t>
            </a:r>
          </a:p>
          <a:p>
            <a:r>
              <a:rPr lang="en-GB" dirty="0" smtClean="0"/>
              <a:t>and </a:t>
            </a:r>
            <a:r>
              <a:rPr lang="en-GB" dirty="0"/>
              <a:t>more.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else?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52282"/>
            <a:ext cx="10093607" cy="4796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Financial </a:t>
            </a:r>
            <a:r>
              <a:rPr lang="en-GB" sz="2800" dirty="0"/>
              <a:t>Services text from </a:t>
            </a:r>
            <a:r>
              <a:rPr lang="en-GB" sz="2800" dirty="0" err="1"/>
              <a:t>Wikileaks</a:t>
            </a:r>
            <a:r>
              <a:rPr lang="en-GB" sz="2800" dirty="0"/>
              <a:t> shows that the following organisations </a:t>
            </a:r>
            <a:r>
              <a:rPr lang="en-GB" sz="2800" dirty="0" smtClean="0"/>
              <a:t>support </a:t>
            </a:r>
            <a:r>
              <a:rPr lang="en-GB" sz="2800" dirty="0"/>
              <a:t>the TISA:</a:t>
            </a:r>
          </a:p>
          <a:p>
            <a:pPr lvl="2"/>
            <a:r>
              <a:rPr lang="en-GB" sz="2400" dirty="0"/>
              <a:t>US Securities Industry and Financial Markets Association</a:t>
            </a:r>
          </a:p>
          <a:p>
            <a:pPr lvl="2"/>
            <a:r>
              <a:rPr lang="en-GB" sz="2400" dirty="0"/>
              <a:t>US Chamber of </a:t>
            </a:r>
            <a:r>
              <a:rPr lang="en-GB" sz="2400" dirty="0" smtClean="0"/>
              <a:t>Commerce</a:t>
            </a:r>
          </a:p>
          <a:p>
            <a:pPr lvl="2"/>
            <a:r>
              <a:rPr lang="en-US" sz="2400" dirty="0"/>
              <a:t>Canadian Services Coalition</a:t>
            </a:r>
          </a:p>
          <a:p>
            <a:pPr lvl="2"/>
            <a:r>
              <a:rPr lang="en-US" sz="2400" dirty="0" err="1"/>
              <a:t>Coalición</a:t>
            </a:r>
            <a:r>
              <a:rPr lang="en-US" sz="2400" dirty="0"/>
              <a:t> Mexicana de </a:t>
            </a:r>
            <a:r>
              <a:rPr lang="en-US" sz="2400" dirty="0" err="1" smtClean="0"/>
              <a:t>Servicios</a:t>
            </a:r>
            <a:endParaRPr lang="en-GB" sz="2400" dirty="0"/>
          </a:p>
          <a:p>
            <a:pPr lvl="2"/>
            <a:r>
              <a:rPr lang="en-GB" sz="2400" dirty="0"/>
              <a:t>American Insurance Association</a:t>
            </a:r>
          </a:p>
          <a:p>
            <a:pPr lvl="2"/>
            <a:r>
              <a:rPr lang="en-GB" sz="2400" dirty="0"/>
              <a:t>VISA</a:t>
            </a:r>
          </a:p>
          <a:p>
            <a:pPr lvl="2"/>
            <a:r>
              <a:rPr lang="en-GB" sz="2400" dirty="0"/>
              <a:t>Bloomberg Financial information Services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7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5636"/>
          </a:xfrm>
        </p:spPr>
        <p:txBody>
          <a:bodyPr/>
          <a:lstStyle/>
          <a:p>
            <a:r>
              <a:rPr lang="en-GB" dirty="0" smtClean="0"/>
              <a:t>What do they want?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8354"/>
            <a:ext cx="8946541" cy="472004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Walmart</a:t>
            </a:r>
            <a:r>
              <a:rPr lang="en-GB" sz="2800" dirty="0" smtClean="0"/>
              <a:t> </a:t>
            </a:r>
            <a:r>
              <a:rPr lang="en-GB" sz="2800" dirty="0"/>
              <a:t>in its submissions to the US Trade Representative (USTR) sees the TISA as a way to </a:t>
            </a:r>
            <a:r>
              <a:rPr lang="en-GB" sz="2800" dirty="0">
                <a:solidFill>
                  <a:srgbClr val="FFFF00"/>
                </a:solidFill>
              </a:rPr>
              <a:t>free itself of restrictions on the sale of pharmaceuticals, medical devices, </a:t>
            </a:r>
            <a:r>
              <a:rPr lang="en-GB" sz="2800" dirty="0" smtClean="0">
                <a:solidFill>
                  <a:srgbClr val="FFFF00"/>
                </a:solidFill>
              </a:rPr>
              <a:t>alcohol and tobacco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 smtClean="0">
                <a:solidFill>
                  <a:srgbClr val="FFFF00"/>
                </a:solidFill>
              </a:rPr>
              <a:t>and avoid zoning laws</a:t>
            </a:r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b="1" dirty="0"/>
              <a:t>FEDEX</a:t>
            </a:r>
            <a:r>
              <a:rPr lang="en-GB" sz="2800" dirty="0"/>
              <a:t> in its submissions to the USTR seeks the elimination </a:t>
            </a:r>
            <a:r>
              <a:rPr lang="en-GB" sz="2800" dirty="0" smtClean="0"/>
              <a:t>of “regulatory </a:t>
            </a:r>
            <a:r>
              <a:rPr lang="en-GB" sz="2800" dirty="0"/>
              <a:t>advantages historically conferred on national post offices”. In other words it sees the TISA as a way to </a:t>
            </a:r>
            <a:r>
              <a:rPr lang="en-GB" sz="2800" dirty="0">
                <a:solidFill>
                  <a:srgbClr val="FFFF00"/>
                </a:solidFill>
              </a:rPr>
              <a:t>force the deregulation of the postal system.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u="sng" dirty="0" smtClean="0"/>
              <a:t>services</a:t>
            </a:r>
            <a:r>
              <a:rPr lang="en-GB" dirty="0" smtClean="0"/>
              <a:t> does it cover?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6072"/>
            <a:ext cx="9528829" cy="4742328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cross </a:t>
            </a:r>
            <a:r>
              <a:rPr lang="en-GB" sz="2800" b="1" dirty="0"/>
              <a:t>border services </a:t>
            </a:r>
            <a:r>
              <a:rPr lang="en-GB" sz="2800" dirty="0"/>
              <a:t>(GATS Mode 1), </a:t>
            </a:r>
            <a:r>
              <a:rPr lang="en-GB" sz="2800" dirty="0" smtClean="0"/>
              <a:t>Telemedicine, online health services, online drug purchases; </a:t>
            </a:r>
          </a:p>
          <a:p>
            <a:r>
              <a:rPr lang="en-GB" sz="2800" b="1" dirty="0" smtClean="0"/>
              <a:t>consumption </a:t>
            </a:r>
            <a:r>
              <a:rPr lang="en-GB" sz="2800" b="1" dirty="0"/>
              <a:t>abroad </a:t>
            </a:r>
            <a:r>
              <a:rPr lang="en-GB" sz="2800" dirty="0"/>
              <a:t>(GATS Mode 2) </a:t>
            </a:r>
            <a:r>
              <a:rPr lang="en-GB" sz="2800" dirty="0" smtClean="0"/>
              <a:t>medical </a:t>
            </a:r>
            <a:r>
              <a:rPr lang="en-GB" sz="2800" dirty="0"/>
              <a:t>tourism; </a:t>
            </a:r>
            <a:endParaRPr lang="en-GB" sz="2800" dirty="0" smtClean="0"/>
          </a:p>
          <a:p>
            <a:r>
              <a:rPr lang="en-GB" sz="2800" b="1" dirty="0" smtClean="0"/>
              <a:t>foreign </a:t>
            </a:r>
            <a:r>
              <a:rPr lang="en-GB" sz="2800" b="1" dirty="0"/>
              <a:t>direct investment </a:t>
            </a:r>
            <a:r>
              <a:rPr lang="en-GB" sz="2800" dirty="0"/>
              <a:t>(GATS Mode 3) </a:t>
            </a:r>
            <a:r>
              <a:rPr lang="en-GB" sz="2800" dirty="0" smtClean="0"/>
              <a:t>multinational </a:t>
            </a:r>
            <a:r>
              <a:rPr lang="en-GB" sz="2800" dirty="0"/>
              <a:t>corporations </a:t>
            </a:r>
            <a:r>
              <a:rPr lang="en-GB" sz="2800" dirty="0" smtClean="0"/>
              <a:t>buying or establishing private hospitals, clinics, laboratories </a:t>
            </a:r>
            <a:r>
              <a:rPr lang="en-GB" sz="2800" dirty="0" err="1" smtClean="0"/>
              <a:t>etc</a:t>
            </a:r>
            <a:r>
              <a:rPr lang="en-GB" sz="2800" dirty="0" smtClean="0"/>
              <a:t> </a:t>
            </a:r>
          </a:p>
          <a:p>
            <a:r>
              <a:rPr lang="en-GB" sz="2800" b="1" dirty="0" smtClean="0"/>
              <a:t>temporary </a:t>
            </a:r>
            <a:r>
              <a:rPr lang="en-GB" sz="2800" b="1" dirty="0"/>
              <a:t>movement of persons </a:t>
            </a:r>
            <a:r>
              <a:rPr lang="en-GB" sz="2800" dirty="0"/>
              <a:t>(GATS Mode 4) such as nurses, </a:t>
            </a:r>
            <a:r>
              <a:rPr lang="en-GB" sz="2800" dirty="0" smtClean="0"/>
              <a:t>doctors, personal carers, health executives temporarily </a:t>
            </a:r>
            <a:r>
              <a:rPr lang="en-GB" sz="2800" dirty="0"/>
              <a:t>travel abroad to provide services.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u="sng" dirty="0" smtClean="0"/>
              <a:t>provisions</a:t>
            </a:r>
            <a:r>
              <a:rPr lang="en-GB" dirty="0" smtClean="0"/>
              <a:t> does it cover?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Necessity test</a:t>
            </a:r>
          </a:p>
          <a:p>
            <a:r>
              <a:rPr lang="en-GB" sz="4400" dirty="0" smtClean="0"/>
              <a:t>Cross subsidies</a:t>
            </a:r>
          </a:p>
          <a:p>
            <a:r>
              <a:rPr lang="en-GB" sz="4400" dirty="0" smtClean="0"/>
              <a:t>Decision making cant involve undue delays</a:t>
            </a:r>
          </a:p>
          <a:p>
            <a:r>
              <a:rPr lang="en-GB" sz="4400" dirty="0" smtClean="0"/>
              <a:t>Licensing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237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066800"/>
          </a:xfrm>
        </p:spPr>
        <p:txBody>
          <a:bodyPr/>
          <a:lstStyle/>
          <a:p>
            <a:r>
              <a:rPr lang="en-AU" dirty="0" smtClean="0"/>
              <a:t>Trans-Pacific Partnership (TPP</a:t>
            </a:r>
            <a:r>
              <a:rPr lang="en-AU" dirty="0"/>
              <a:t>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628800"/>
            <a:ext cx="8060142" cy="4536504"/>
          </a:xfrm>
        </p:spPr>
      </p:pic>
    </p:spTree>
    <p:extLst>
      <p:ext uri="{BB962C8B-B14F-4D97-AF65-F5344CB8AC3E}">
        <p14:creationId xmlns:p14="http://schemas.microsoft.com/office/powerpoint/2010/main" val="6854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 descr="BjmyIgxCcAA_YO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7688" y="764705"/>
            <a:ext cx="5621974" cy="5806169"/>
          </a:xfrm>
        </p:spPr>
      </p:pic>
    </p:spTree>
    <p:extLst>
      <p:ext uri="{BB962C8B-B14F-4D97-AF65-F5344CB8AC3E}">
        <p14:creationId xmlns:p14="http://schemas.microsoft.com/office/powerpoint/2010/main" val="4364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Effects on Health System</a:t>
            </a:r>
            <a:br>
              <a:rPr lang="en-GB" sz="6000" dirty="0" smtClean="0"/>
            </a:b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1658983"/>
            <a:ext cx="10097587" cy="472875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Delayed access to generics by patent extension to 20 years and 5 years for changes (ever-greening) i.e. delivery, indications </a:t>
            </a:r>
          </a:p>
          <a:p>
            <a:r>
              <a:rPr lang="en-GB" sz="4000" dirty="0" smtClean="0"/>
              <a:t>Health technology &amp; procedures (IP)</a:t>
            </a:r>
          </a:p>
          <a:p>
            <a:r>
              <a:rPr lang="en-GB" sz="4000" dirty="0"/>
              <a:t>Harder to negotiate lower prices for medicines (transparency annex)</a:t>
            </a:r>
          </a:p>
          <a:p>
            <a:endParaRPr lang="en-GB" sz="4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983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TPP – Effects on public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518" y="1489167"/>
            <a:ext cx="8946541" cy="483761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Food labelling (technical barriers)</a:t>
            </a:r>
          </a:p>
          <a:p>
            <a:r>
              <a:rPr lang="en-GB" sz="4400" dirty="0" smtClean="0"/>
              <a:t>Public health policy  - Plain packaging </a:t>
            </a:r>
            <a:r>
              <a:rPr lang="en-GB" sz="4400" dirty="0"/>
              <a:t>(</a:t>
            </a:r>
            <a:r>
              <a:rPr lang="en-GB" sz="4400" dirty="0" smtClean="0"/>
              <a:t>IP) &amp; alcohol (market access)</a:t>
            </a:r>
          </a:p>
          <a:p>
            <a:r>
              <a:rPr lang="en-GB" sz="4400" dirty="0" smtClean="0"/>
              <a:t>ISDS – squeeze budgets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17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about tariff’s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97% removal of non-agricultural tariff's</a:t>
            </a:r>
          </a:p>
          <a:p>
            <a:r>
              <a:rPr lang="en-GB" sz="4000" dirty="0" smtClean="0"/>
              <a:t>Investors rights</a:t>
            </a:r>
          </a:p>
          <a:p>
            <a:r>
              <a:rPr lang="en-GB" sz="4000" dirty="0" smtClean="0"/>
              <a:t>Regulatory coherence</a:t>
            </a:r>
          </a:p>
          <a:p>
            <a:r>
              <a:rPr lang="en-GB" sz="4000" dirty="0" smtClean="0"/>
              <a:t>Domestic regulation</a:t>
            </a:r>
          </a:p>
          <a:p>
            <a:r>
              <a:rPr lang="en-GB" sz="4000" dirty="0" smtClean="0"/>
              <a:t>Enforcement - Investor State Dispute Resolution procedures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4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some more…….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496823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State owned enterprises and foreign competition (subsidies)</a:t>
            </a:r>
          </a:p>
          <a:p>
            <a:r>
              <a:rPr lang="en-GB" sz="4000" dirty="0" smtClean="0"/>
              <a:t>Government procurement – local purchasing</a:t>
            </a:r>
          </a:p>
          <a:p>
            <a:r>
              <a:rPr lang="en-GB" sz="4000" dirty="0" smtClean="0"/>
              <a:t>Regulatory coherence – greater role for industry in policy making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40098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Over-reach: Mood is changing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5366"/>
            <a:ext cx="8946541" cy="4563034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AFL-CIO</a:t>
            </a:r>
          </a:p>
          <a:p>
            <a:r>
              <a:rPr lang="en-GB" sz="4000" dirty="0" smtClean="0"/>
              <a:t>ETUC</a:t>
            </a:r>
          </a:p>
          <a:p>
            <a:r>
              <a:rPr lang="en-GB" sz="4000" dirty="0" smtClean="0"/>
              <a:t>TUC</a:t>
            </a:r>
          </a:p>
          <a:p>
            <a:r>
              <a:rPr lang="en-GB" sz="4000" dirty="0" smtClean="0"/>
              <a:t>DGB</a:t>
            </a:r>
          </a:p>
          <a:p>
            <a:r>
              <a:rPr lang="en-GB" sz="4000" dirty="0" smtClean="0"/>
              <a:t>Civil Society</a:t>
            </a:r>
          </a:p>
          <a:p>
            <a:r>
              <a:rPr lang="en-GB" sz="4000" dirty="0"/>
              <a:t>Washington Forum</a:t>
            </a:r>
          </a:p>
          <a:p>
            <a:r>
              <a:rPr lang="en-GB" sz="4000" dirty="0" smtClean="0"/>
              <a:t>TISA Forum</a:t>
            </a:r>
          </a:p>
        </p:txBody>
      </p:sp>
    </p:spTree>
    <p:extLst>
      <p:ext uri="{BB962C8B-B14F-4D97-AF65-F5344CB8AC3E}">
        <p14:creationId xmlns:p14="http://schemas.microsoft.com/office/powerpoint/2010/main" val="16896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winning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06732"/>
            <a:ext cx="8946541" cy="4641668"/>
          </a:xfrm>
        </p:spPr>
        <p:txBody>
          <a:bodyPr/>
          <a:lstStyle/>
          <a:p>
            <a:r>
              <a:rPr lang="en-GB" sz="4000" dirty="0" smtClean="0"/>
              <a:t>China and ‘set the standards’ rhetoric</a:t>
            </a:r>
          </a:p>
          <a:p>
            <a:r>
              <a:rPr lang="en-GB" sz="4000" dirty="0" smtClean="0"/>
              <a:t>Labour clauses</a:t>
            </a:r>
          </a:p>
          <a:p>
            <a:pPr lvl="2"/>
            <a:r>
              <a:rPr lang="en-GB" sz="3600" dirty="0" smtClean="0"/>
              <a:t>Appropriateness</a:t>
            </a:r>
          </a:p>
          <a:p>
            <a:pPr lvl="2"/>
            <a:r>
              <a:rPr lang="en-GB" sz="3600" dirty="0" smtClean="0"/>
              <a:t>Enforceability</a:t>
            </a:r>
          </a:p>
          <a:p>
            <a:pPr lvl="2"/>
            <a:r>
              <a:rPr lang="en-GB" sz="3600" dirty="0" smtClean="0"/>
              <a:t>Vietnam and Ecuador examples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973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282" y="1416424"/>
            <a:ext cx="9305365" cy="4831975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Understand how the agreements effect your members</a:t>
            </a:r>
          </a:p>
          <a:p>
            <a:r>
              <a:rPr lang="en-GB" sz="3200" dirty="0" smtClean="0"/>
              <a:t>Understand how they effect workers and democracy</a:t>
            </a:r>
          </a:p>
          <a:p>
            <a:r>
              <a:rPr lang="en-GB" sz="3200" dirty="0" smtClean="0"/>
              <a:t>Explain more than tariffs and trade</a:t>
            </a:r>
          </a:p>
          <a:p>
            <a:r>
              <a:rPr lang="en-GB" sz="3200" dirty="0" smtClean="0"/>
              <a:t>Work with civil society allies</a:t>
            </a:r>
          </a:p>
          <a:p>
            <a:r>
              <a:rPr lang="en-GB" sz="3200" dirty="0" smtClean="0"/>
              <a:t>Reach out to private sector unions</a:t>
            </a:r>
          </a:p>
          <a:p>
            <a:r>
              <a:rPr lang="en-GB" sz="3200" dirty="0" smtClean="0"/>
              <a:t>Influence your national centre</a:t>
            </a:r>
          </a:p>
          <a:p>
            <a:r>
              <a:rPr lang="en-GB" sz="3200" dirty="0" smtClean="0"/>
              <a:t>Lobby your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9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847850" y="188913"/>
            <a:ext cx="8096250" cy="838200"/>
          </a:xfrm>
          <a:extLst/>
        </p:spPr>
        <p:txBody>
          <a:bodyPr vert="horz" lIns="64291" tIns="32146" rIns="64291" bIns="32146" rtlCol="0">
            <a:normAutofit fontScale="77500" lnSpcReduction="20000"/>
          </a:bodyPr>
          <a:lstStyle/>
          <a:p>
            <a:pPr marL="0" indent="0" algn="ctr">
              <a:lnSpc>
                <a:spcPct val="80000"/>
              </a:lnSpc>
              <a:buSzPct val="150000"/>
              <a:buNone/>
              <a:defRPr/>
            </a:pPr>
            <a:r>
              <a:rPr lang="en-US" sz="2600" b="1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Developing Country Service Commitments:</a:t>
            </a:r>
          </a:p>
          <a:p>
            <a:pPr marL="0" indent="0" algn="ctr">
              <a:lnSpc>
                <a:spcPct val="80000"/>
              </a:lnSpc>
              <a:buSzPct val="150000"/>
              <a:buNone/>
              <a:defRPr/>
            </a:pPr>
            <a:r>
              <a:rPr lang="en-US" sz="2600" b="1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Much greater in US FTAs than GATS</a:t>
            </a:r>
          </a:p>
          <a:p>
            <a:pPr marL="0" indent="0" algn="ctr">
              <a:lnSpc>
                <a:spcPct val="80000"/>
              </a:lnSpc>
              <a:buSzPct val="150000"/>
              <a:buNone/>
              <a:defRPr/>
            </a:pPr>
            <a:r>
              <a:rPr lang="en-US" sz="1600" dirty="0">
                <a:ea typeface="ヒラギノ角ゴ ProN W3" charset="0"/>
                <a:cs typeface="ヒラギノ角ゴ ProN W3" charset="0"/>
              </a:rPr>
              <a:t>Source:  UNCTAD 2014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C61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ABBD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88B3BEB6-D492-43C3-97D6-E0D06DF890E7}" type="slidenum">
              <a:rPr lang="en-US" sz="1200">
                <a:solidFill>
                  <a:schemeClr val="tx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15364" name="Picture 3" descr="Screen Shot 2014-06-13 at 3.2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916113"/>
            <a:ext cx="8320088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71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Democracy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Will bind future governments</a:t>
            </a:r>
          </a:p>
          <a:p>
            <a:r>
              <a:rPr lang="en-GB" sz="3600" dirty="0" smtClean="0"/>
              <a:t>Negotiations not disclosed to public – mandates, offers, text</a:t>
            </a:r>
          </a:p>
          <a:p>
            <a:r>
              <a:rPr lang="en-GB" sz="3600" dirty="0" smtClean="0"/>
              <a:t>Will stop governments from delivering services in accordance with mandate (auto insurance case)</a:t>
            </a:r>
          </a:p>
          <a:p>
            <a:r>
              <a:rPr lang="en-GB" sz="3600" dirty="0" smtClean="0"/>
              <a:t>Enforced with penalties - rare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7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45" y="792353"/>
            <a:ext cx="9595169" cy="945776"/>
          </a:xfrm>
        </p:spPr>
        <p:txBody>
          <a:bodyPr/>
          <a:lstStyle/>
          <a:p>
            <a:r>
              <a:rPr lang="en-GB" dirty="0" smtClean="0"/>
              <a:t>Public Services are not commodities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1680"/>
            <a:ext cx="9457112" cy="3851238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QPS: </a:t>
            </a:r>
            <a:r>
              <a:rPr lang="en-GB" sz="2800" dirty="0" smtClean="0"/>
              <a:t>Provide basic</a:t>
            </a:r>
            <a:r>
              <a:rPr lang="el-GR" sz="2800" dirty="0" smtClean="0"/>
              <a:t> </a:t>
            </a:r>
            <a:r>
              <a:rPr lang="el-GR" sz="2800" dirty="0"/>
              <a:t>social and economic necessities </a:t>
            </a:r>
            <a:r>
              <a:rPr lang="el-GR" sz="2800" dirty="0" smtClean="0"/>
              <a:t>universally </a:t>
            </a:r>
            <a:r>
              <a:rPr lang="el-GR" sz="2800" dirty="0"/>
              <a:t>on the basis of need. </a:t>
            </a:r>
            <a:r>
              <a:rPr lang="en-GB" sz="2800" dirty="0"/>
              <a:t>E</a:t>
            </a:r>
            <a:r>
              <a:rPr lang="el-GR" sz="2800" dirty="0" smtClean="0"/>
              <a:t>xist</a:t>
            </a:r>
            <a:r>
              <a:rPr lang="en-GB" sz="2800" dirty="0" smtClean="0"/>
              <a:t>s</a:t>
            </a:r>
            <a:r>
              <a:rPr lang="el-GR" sz="2800" dirty="0" smtClean="0"/>
              <a:t> </a:t>
            </a:r>
            <a:r>
              <a:rPr lang="el-GR" sz="2800" dirty="0"/>
              <a:t>because markets will not produce these outcomes</a:t>
            </a:r>
            <a:r>
              <a:rPr lang="el-GR" sz="2800" dirty="0" smtClean="0"/>
              <a:t>.</a:t>
            </a:r>
            <a:endParaRPr lang="en-GB" sz="2800" dirty="0" smtClean="0"/>
          </a:p>
          <a:p>
            <a:endParaRPr lang="en-GB" sz="2800" dirty="0"/>
          </a:p>
          <a:p>
            <a:r>
              <a:rPr lang="el-GR" sz="2800" b="1" dirty="0"/>
              <a:t>Trade </a:t>
            </a:r>
            <a:r>
              <a:rPr lang="el-GR" sz="2800" b="1" dirty="0" smtClean="0"/>
              <a:t>agreements</a:t>
            </a:r>
            <a:r>
              <a:rPr lang="en-GB" sz="2800" b="1" dirty="0" smtClean="0"/>
              <a:t>: </a:t>
            </a:r>
            <a:r>
              <a:rPr lang="el-GR" sz="2800" dirty="0" smtClean="0"/>
              <a:t>deliberately </a:t>
            </a:r>
            <a:r>
              <a:rPr lang="el-GR" sz="2800" dirty="0"/>
              <a:t>promote commercialisation and define goods and services in terms of their ability to be exploited for profit by global corporations and international service providers</a:t>
            </a:r>
            <a:r>
              <a:rPr lang="el-GR" sz="2800" dirty="0" smtClean="0"/>
              <a:t>.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Trade Agreements Effect Public Services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04011"/>
            <a:ext cx="8946541" cy="354438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Privatisation</a:t>
            </a:r>
          </a:p>
          <a:p>
            <a:r>
              <a:rPr lang="en-GB" sz="4000" dirty="0" smtClean="0"/>
              <a:t>Ability to regulate</a:t>
            </a:r>
          </a:p>
          <a:p>
            <a:r>
              <a:rPr lang="en-GB" sz="4000" dirty="0" smtClean="0"/>
              <a:t>Creates corporate rights that challenge state rights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0564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Restrictions on public services</a:t>
            </a: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559858"/>
            <a:ext cx="9582617" cy="4688541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 smtClean="0">
                <a:effectLst/>
              </a:rPr>
              <a:t>Standstill: confining </a:t>
            </a:r>
            <a:r>
              <a:rPr lang="en-CA" sz="3600" dirty="0">
                <a:effectLst/>
              </a:rPr>
              <a:t>public services within existing boundaries, </a:t>
            </a:r>
            <a:endParaRPr lang="en-CA" sz="3600" dirty="0" smtClean="0">
              <a:effectLst/>
            </a:endParaRPr>
          </a:p>
          <a:p>
            <a:pPr eaLnBrk="1" hangingPunct="1">
              <a:defRPr/>
            </a:pPr>
            <a:r>
              <a:rPr lang="en-CA" sz="3600" dirty="0" smtClean="0">
                <a:effectLst/>
              </a:rPr>
              <a:t>Dom </a:t>
            </a:r>
            <a:r>
              <a:rPr lang="en-CA" sz="3600" dirty="0" err="1" smtClean="0">
                <a:effectLst/>
              </a:rPr>
              <a:t>regs</a:t>
            </a:r>
            <a:r>
              <a:rPr lang="en-CA" sz="3600" dirty="0" smtClean="0">
                <a:effectLst/>
              </a:rPr>
              <a:t>: </a:t>
            </a:r>
            <a:r>
              <a:rPr lang="en-CA" sz="3600" dirty="0" smtClean="0"/>
              <a:t>Restricting governments options for regulating </a:t>
            </a:r>
            <a:endParaRPr lang="en-CA" sz="3600" dirty="0" smtClean="0">
              <a:effectLst/>
            </a:endParaRPr>
          </a:p>
          <a:p>
            <a:pPr eaLnBrk="1" hangingPunct="1">
              <a:defRPr/>
            </a:pPr>
            <a:r>
              <a:rPr lang="en-CA" sz="3600" dirty="0" smtClean="0">
                <a:effectLst/>
              </a:rPr>
              <a:t>Ratchet: locking </a:t>
            </a:r>
            <a:r>
              <a:rPr lang="en-CA" sz="3600" dirty="0">
                <a:effectLst/>
              </a:rPr>
              <a:t>in future </a:t>
            </a:r>
            <a:r>
              <a:rPr lang="en-CA" sz="3600" dirty="0" smtClean="0">
                <a:effectLst/>
              </a:rPr>
              <a:t>(failed) privatization and (failed) regulation </a:t>
            </a:r>
          </a:p>
          <a:p>
            <a:pPr eaLnBrk="1" hangingPunct="1">
              <a:defRPr/>
            </a:pPr>
            <a:r>
              <a:rPr lang="en-CA" sz="3600" dirty="0" smtClean="0"/>
              <a:t>Negative list: Future services</a:t>
            </a:r>
            <a:endParaRPr lang="en-CA" sz="3600" dirty="0" smtClean="0">
              <a:effectLst/>
            </a:endParaRP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4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Non-Discrimination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1930"/>
            <a:ext cx="8946541" cy="4706470"/>
          </a:xfrm>
        </p:spPr>
        <p:txBody>
          <a:bodyPr>
            <a:normAutofit/>
          </a:bodyPr>
          <a:lstStyle/>
          <a:p>
            <a:r>
              <a:rPr lang="en-CA" sz="3200" dirty="0" smtClean="0">
                <a:effectLst/>
              </a:rPr>
              <a:t>GATS prohibits public monopolies and exclusive service suppliers in committed sectors.</a:t>
            </a:r>
          </a:p>
          <a:p>
            <a:r>
              <a:rPr lang="en-CA" sz="3200" dirty="0" smtClean="0">
                <a:effectLst/>
              </a:rPr>
              <a:t>Governments cannot restrict or require “specific types of legal entities” through which to supply services.</a:t>
            </a:r>
          </a:p>
          <a:p>
            <a:r>
              <a:rPr lang="en-CA" sz="3200" dirty="0" smtClean="0">
                <a:effectLst/>
              </a:rPr>
              <a:t>applying ‘pro-competitive’ regulation to previously socialized services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6020D693B3848B0B1C9B6FDC56A47" ma:contentTypeVersion="0" ma:contentTypeDescription="Create a new document." ma:contentTypeScope="" ma:versionID="9ae1f2f9f8fe32b000a1c807f9d342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5b5fb0545e484622acc62a5b8eff3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012553-54DD-4B99-8107-C982F8229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BD219-DEB2-43CE-AEF2-FEDA89C25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9436F7-FB7F-4D18-95A9-977B0D515D92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2666</TotalTime>
  <Words>1980</Words>
  <Application>Microsoft Office PowerPoint</Application>
  <PresentationFormat>Widescreen</PresentationFormat>
  <Paragraphs>294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ヒラギノ角ゴ ProN W3</vt:lpstr>
      <vt:lpstr>Arial</vt:lpstr>
      <vt:lpstr>Calibri</vt:lpstr>
      <vt:lpstr>Century Gothic</vt:lpstr>
      <vt:lpstr>Century Schoolbook</vt:lpstr>
      <vt:lpstr>Gill Sans MT</vt:lpstr>
      <vt:lpstr>Wingdings</vt:lpstr>
      <vt:lpstr>Wingdings 3</vt:lpstr>
      <vt:lpstr>Ion</vt:lpstr>
      <vt:lpstr>PSI Global Trade Work</vt:lpstr>
      <vt:lpstr>The new wave of trade agreements</vt:lpstr>
      <vt:lpstr>Not about tariff’s</vt:lpstr>
      <vt:lpstr>PowerPoint Presentation</vt:lpstr>
      <vt:lpstr>Democracy</vt:lpstr>
      <vt:lpstr>Public Services are not commodities</vt:lpstr>
      <vt:lpstr>Trade Agreements Effect Public Services</vt:lpstr>
      <vt:lpstr>Restrictions on public services</vt:lpstr>
      <vt:lpstr>Beyond Non-Discrimination</vt:lpstr>
      <vt:lpstr>Insufficient carve-out for public services </vt:lpstr>
      <vt:lpstr>Domestic regulation</vt:lpstr>
      <vt:lpstr>PowerPoint Presentation</vt:lpstr>
      <vt:lpstr>PowerPoint Presentation</vt:lpstr>
      <vt:lpstr>PowerPoint Presentation</vt:lpstr>
      <vt:lpstr>PSI Work</vt:lpstr>
      <vt:lpstr>Why a TISA?</vt:lpstr>
      <vt:lpstr>Who does it cover?</vt:lpstr>
      <vt:lpstr>History of TISA</vt:lpstr>
      <vt:lpstr>Characteristics</vt:lpstr>
      <vt:lpstr>Who wants the TISA?</vt:lpstr>
      <vt:lpstr>The US Coalition of Service Industries (CSI) set up a TeamTISA to promote TISA  </vt:lpstr>
      <vt:lpstr>Who else?</vt:lpstr>
      <vt:lpstr>What do they want?</vt:lpstr>
      <vt:lpstr>What services does it cover?</vt:lpstr>
      <vt:lpstr>What provisions does it cover?</vt:lpstr>
      <vt:lpstr>Trans-Pacific Partnership (TPP)</vt:lpstr>
      <vt:lpstr> </vt:lpstr>
      <vt:lpstr>Effects on Health System </vt:lpstr>
      <vt:lpstr>TPP – Effects on public health</vt:lpstr>
      <vt:lpstr>And some more…….</vt:lpstr>
      <vt:lpstr>Over-reach: Mood is changing</vt:lpstr>
      <vt:lpstr>We are winning</vt:lpstr>
      <vt:lpstr>What to 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Global Trade Work</dc:title>
  <dc:creator>Daniel Bertossa</dc:creator>
  <cp:lastModifiedBy>Daniel Bertossa</cp:lastModifiedBy>
  <cp:revision>48</cp:revision>
  <cp:lastPrinted>2014-03-31T07:13:02Z</cp:lastPrinted>
  <dcterms:created xsi:type="dcterms:W3CDTF">2014-03-30T20:20:50Z</dcterms:created>
  <dcterms:modified xsi:type="dcterms:W3CDTF">2015-04-28T08:32:07Z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0x010100E4B6020D693B3848B0B1C9B6FDC56A47</vt:lpwstr>
  </property>
  <property fmtid="{D5CDD505-2E9C-101B-9397-08002B2CF9AE}" pid="3" name="IsMyDocuments">
    <vt:bool>true</vt:bool>
  </property>
</Properties>
</file>