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  <p:sldMasterId id="2147484016" r:id="rId2"/>
    <p:sldMasterId id="2147484023" r:id="rId3"/>
  </p:sldMasterIdLst>
  <p:notesMasterIdLst>
    <p:notesMasterId r:id="rId60"/>
  </p:notesMasterIdLst>
  <p:handoutMasterIdLst>
    <p:handoutMasterId r:id="rId61"/>
  </p:handoutMasterIdLst>
  <p:sldIdLst>
    <p:sldId id="473" r:id="rId4"/>
    <p:sldId id="476" r:id="rId5"/>
    <p:sldId id="434" r:id="rId6"/>
    <p:sldId id="479" r:id="rId7"/>
    <p:sldId id="478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8" r:id="rId20"/>
    <p:sldId id="447" r:id="rId21"/>
    <p:sldId id="449" r:id="rId22"/>
    <p:sldId id="474" r:id="rId23"/>
    <p:sldId id="422" r:id="rId24"/>
    <p:sldId id="431" r:id="rId25"/>
    <p:sldId id="432" r:id="rId26"/>
    <p:sldId id="425" r:id="rId27"/>
    <p:sldId id="426" r:id="rId28"/>
    <p:sldId id="423" r:id="rId29"/>
    <p:sldId id="427" r:id="rId30"/>
    <p:sldId id="430" r:id="rId31"/>
    <p:sldId id="424" r:id="rId32"/>
    <p:sldId id="428" r:id="rId33"/>
    <p:sldId id="429" r:id="rId34"/>
    <p:sldId id="360" r:id="rId35"/>
    <p:sldId id="365" r:id="rId36"/>
    <p:sldId id="278" r:id="rId37"/>
    <p:sldId id="261" r:id="rId38"/>
    <p:sldId id="433" r:id="rId39"/>
    <p:sldId id="309" r:id="rId40"/>
    <p:sldId id="269" r:id="rId41"/>
    <p:sldId id="421" r:id="rId42"/>
    <p:sldId id="357" r:id="rId43"/>
    <p:sldId id="452" r:id="rId44"/>
    <p:sldId id="311" r:id="rId45"/>
    <p:sldId id="312" r:id="rId46"/>
    <p:sldId id="313" r:id="rId47"/>
    <p:sldId id="314" r:id="rId48"/>
    <p:sldId id="453" r:id="rId49"/>
    <p:sldId id="271" r:id="rId50"/>
    <p:sldId id="455" r:id="rId51"/>
    <p:sldId id="475" r:id="rId52"/>
    <p:sldId id="456" r:id="rId53"/>
    <p:sldId id="457" r:id="rId54"/>
    <p:sldId id="472" r:id="rId55"/>
    <p:sldId id="458" r:id="rId56"/>
    <p:sldId id="297" r:id="rId57"/>
    <p:sldId id="477" r:id="rId58"/>
    <p:sldId id="363" r:id="rId59"/>
  </p:sldIdLst>
  <p:sldSz cx="9144000" cy="6858000" type="screen4x3"/>
  <p:notesSz cx="7053263" cy="93091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000000"/>
    <a:srgbClr val="FF99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1562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796" y="42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E0000"/>
                </a:solidFill>
                <a:latin typeface="Bauhaus Md BT" pitchFamily="82" charset="0"/>
              </a:defRPr>
            </a:lvl1pPr>
          </a:lstStyle>
          <a:p>
            <a:pPr>
              <a:defRPr/>
            </a:pPr>
            <a:fld id="{596547AE-D11A-4737-A3EB-3465EAF6B6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717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8113"/>
            <a:ext cx="6254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 Marcador de encabezado"/>
          <p:cNvSpPr>
            <a:spLocks noGrp="1"/>
          </p:cNvSpPr>
          <p:nvPr>
            <p:ph type="hdr" sz="quarter"/>
          </p:nvPr>
        </p:nvSpPr>
        <p:spPr>
          <a:xfrm>
            <a:off x="900113" y="150813"/>
            <a:ext cx="6030912" cy="465137"/>
          </a:xfrm>
          <a:prstGeom prst="rect">
            <a:avLst/>
          </a:prstGeom>
        </p:spPr>
        <p:txBody>
          <a:bodyPr lIns="91751" tIns="45875" rIns="91751" bIns="458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DE0000"/>
                </a:solidFill>
                <a:latin typeface="Bauhaus Md BT" pitchFamily="82" charset="0"/>
                <a:cs typeface="+mn-cs"/>
              </a:defRPr>
            </a:lvl1pPr>
          </a:lstStyle>
          <a:p>
            <a:pPr>
              <a:defRPr/>
            </a:pPr>
            <a:r>
              <a:rPr lang="es-MX"/>
              <a:t>Fundación Internacional para el Desarrollo de Gobiernos Confiables</a:t>
            </a:r>
          </a:p>
        </p:txBody>
      </p:sp>
      <p:sp>
        <p:nvSpPr>
          <p:cNvPr id="62469" name="12 CuadroTexto"/>
          <p:cNvSpPr txBox="1">
            <a:spLocks noChangeArrowheads="1"/>
          </p:cNvSpPr>
          <p:nvPr/>
        </p:nvSpPr>
        <p:spPr bwMode="auto">
          <a:xfrm>
            <a:off x="-11113" y="8836025"/>
            <a:ext cx="6318251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91751" tIns="45875" rIns="91751" bIns="4587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sz="900" b="1" smtClean="0">
                <a:solidFill>
                  <a:srgbClr val="DE0000"/>
                </a:solidFill>
                <a:latin typeface="Bauhaus Md BT" pitchFamily="82" charset="0"/>
                <a:cs typeface="Arial" charset="0"/>
              </a:rPr>
              <a:t>CURSO:</a:t>
            </a:r>
            <a:r>
              <a:rPr lang="es-MX" sz="900" smtClean="0">
                <a:solidFill>
                  <a:srgbClr val="DE0000"/>
                </a:solidFill>
                <a:latin typeface="Bauhaus Md BT" pitchFamily="82" charset="0"/>
                <a:cs typeface="Arial" charset="0"/>
              </a:rPr>
              <a:t> Gobiernos Locales con Enfoque IWA 4-ISO/DIS 18091 y el Proceso de Constatación Ciudadana al Municipio de Aguascalientes, Abril 2013.</a:t>
            </a:r>
          </a:p>
        </p:txBody>
      </p:sp>
    </p:spTree>
    <p:extLst>
      <p:ext uri="{BB962C8B-B14F-4D97-AF65-F5344CB8AC3E}">
        <p14:creationId xmlns:p14="http://schemas.microsoft.com/office/powerpoint/2010/main" val="93846926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900113" y="55563"/>
            <a:ext cx="2719387" cy="465137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MX"/>
              <a:t>Fundación Internacional para el                                  Desarrollo de Gobiernos Confiables</a:t>
            </a: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3675063" cy="506413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738" y="8801100"/>
            <a:ext cx="3055937" cy="506413"/>
          </a:xfrm>
          <a:prstGeom prst="rect">
            <a:avLst/>
          </a:prstGeom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9E5AC7-2529-4ECB-83C6-175A4348D9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6151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57150"/>
            <a:ext cx="7969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381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7324-CB96-440B-9309-5E4F26965767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0420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0422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6887FD-32B2-4EBB-A7D4-4EE8EC942118}" type="slidenum">
              <a:rPr lang="es-MX" smtClean="0">
                <a:latin typeface="Calibri" panose="020F0502020204030204" pitchFamily="34" charset="0"/>
              </a:rPr>
              <a:pPr/>
              <a:t>44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8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2468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2470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D3375B-6F20-4B88-A271-C8A1707E30B2}" type="slidenum">
              <a:rPr lang="es-MX" smtClean="0">
                <a:latin typeface="Calibri" panose="020F0502020204030204" pitchFamily="34" charset="0"/>
              </a:rPr>
              <a:pPr/>
              <a:t>45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6084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6086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000723-8E81-47D8-A191-F2298EF592DD}" type="slidenum">
              <a:rPr lang="es-MX" smtClean="0">
                <a:latin typeface="Calibri" panose="020F0502020204030204" pitchFamily="34" charset="0"/>
              </a:rPr>
              <a:pPr/>
              <a:t>47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455613" y="700088"/>
            <a:ext cx="7985126" cy="59896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7C34-DF3B-4D8C-9FD5-997A77EAEE29}" type="slidenum">
              <a:rPr lang="es-MX" smtClean="0">
                <a:solidFill>
                  <a:prstClr val="black"/>
                </a:solidFill>
              </a:rPr>
              <a:pPr/>
              <a:t>48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9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455613" y="700088"/>
            <a:ext cx="7985126" cy="59896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17C34-DF3B-4D8C-9FD5-997A77EAEE29}" type="slidenum">
              <a:rPr lang="es-MX" smtClean="0">
                <a:solidFill>
                  <a:prstClr val="black"/>
                </a:solidFill>
              </a:rPr>
              <a:pPr/>
              <a:t>49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Fundación Internacional para el                                  Desarrollo de Gobiernos Confiables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E5AC7-2529-4ECB-83C6-175A4348D963}" type="slidenum">
              <a:rPr lang="es-MX" smtClean="0"/>
              <a:pPr>
                <a:defRPr/>
              </a:pPr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23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55613" y="700088"/>
            <a:ext cx="7985126" cy="5989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4756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mtClean="0">
                <a:solidFill>
                  <a:prstClr val="black"/>
                </a:solidFill>
              </a:rPr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>
          <a:xfrm>
            <a:off x="0" y="8842377"/>
            <a:ext cx="3055938" cy="465138"/>
          </a:xfrm>
          <a:prstGeom prst="rect">
            <a:avLst/>
          </a:prstGeom>
        </p:spPr>
        <p:txBody>
          <a:bodyPr lIns="89620" tIns="44810" rIns="89620" bIns="44810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74758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AEEC7F-06DE-482D-B609-CA391CD0176F}" type="slidenum">
              <a:rPr lang="es-MX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51</a:t>
            </a:fld>
            <a:endParaRPr lang="es-MX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55613" y="700088"/>
            <a:ext cx="7985126" cy="5989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6804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mtClean="0">
                <a:solidFill>
                  <a:prstClr val="black"/>
                </a:solidFill>
              </a:rPr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>
          <a:xfrm>
            <a:off x="0" y="8842377"/>
            <a:ext cx="3055938" cy="465138"/>
          </a:xfrm>
          <a:prstGeom prst="rect">
            <a:avLst/>
          </a:prstGeom>
        </p:spPr>
        <p:txBody>
          <a:bodyPr lIns="89620" tIns="44810" rIns="89620" bIns="44810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76806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8F5722-0699-4222-A276-53785FE5B6FF}" type="slidenum">
              <a:rPr lang="es-MX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53</a:t>
            </a:fld>
            <a:endParaRPr lang="es-MX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6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6CE2DF-5A65-4FD5-8B25-B628D93FB105}" type="slidenum">
              <a:rPr lang="es-MX" smtClean="0">
                <a:latin typeface="Calibri" panose="020F0502020204030204" pitchFamily="34" charset="0"/>
              </a:rPr>
              <a:pPr/>
              <a:t>54</a:t>
            </a:fld>
            <a:endParaRPr lang="es-MX" smtClean="0">
              <a:latin typeface="Calibri" panose="020F0502020204030204" pitchFamily="34" charset="0"/>
            </a:endParaRPr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 smtClean="0">
              <a:latin typeface="Calibri" pitchFamily="34" charset="0"/>
            </a:endParaRPr>
          </a:p>
        </p:txBody>
      </p:sp>
      <p:sp>
        <p:nvSpPr>
          <p:cNvPr id="78854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61747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7324-CB96-440B-9309-5E4F26965767}" type="slidenum">
              <a:rPr lang="es-MX" smtClean="0">
                <a:solidFill>
                  <a:prstClr val="black"/>
                </a:solidFill>
              </a:rPr>
              <a:pPr/>
              <a:t>55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8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7324-CB96-440B-9309-5E4F26965767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0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8563" y="696913"/>
            <a:ext cx="4656137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1508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1510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B961E-EA31-4120-B197-FC579DEF0AFF}" type="slidenum">
              <a:rPr lang="es-MX" smtClean="0">
                <a:latin typeface="Calibri" panose="020F0502020204030204" pitchFamily="34" charset="0"/>
              </a:rPr>
              <a:pPr/>
              <a:t>34</a:t>
            </a:fld>
            <a:endParaRPr 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6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3556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3558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A49F40-4AEB-4FBE-9ED1-575DDF606010}" type="slidenum">
              <a:rPr lang="es-MX" smtClean="0">
                <a:latin typeface="Calibri" panose="020F0502020204030204" pitchFamily="34" charset="0"/>
              </a:rPr>
              <a:pPr/>
              <a:t>35</a:t>
            </a:fld>
            <a:endParaRPr 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3556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3558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A49F40-4AEB-4FBE-9ED1-575DDF606010}" type="slidenum">
              <a:rPr lang="es-MX" smtClean="0">
                <a:latin typeface="Calibri" panose="020F0502020204030204" pitchFamily="34" charset="0"/>
              </a:rPr>
              <a:pPr/>
              <a:t>36</a:t>
            </a:fld>
            <a:endParaRPr 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5604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5606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A91BA8-A5B7-451C-A296-844BD1749FE6}" type="slidenum">
              <a:rPr lang="es-MX" smtClean="0">
                <a:latin typeface="Calibri" panose="020F0502020204030204" pitchFamily="34" charset="0"/>
              </a:rPr>
              <a:pPr/>
              <a:t>37</a:t>
            </a:fld>
            <a:endParaRPr 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29700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9702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8D8322-B9E8-45CF-A745-6EE3ACD5F6E2}" type="slidenum">
              <a:rPr lang="es-MX" smtClean="0">
                <a:latin typeface="Calibri" panose="020F0502020204030204" pitchFamily="34" charset="0"/>
              </a:rPr>
              <a:pPr/>
              <a:t>38</a:t>
            </a:fld>
            <a:endParaRPr lang="es-MX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46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56324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6326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603ACB-2455-48AE-AF52-D6DDBE53C338}" type="slidenum">
              <a:rPr lang="es-MX" smtClean="0">
                <a:latin typeface="Calibri" panose="020F0502020204030204" pitchFamily="34" charset="0"/>
              </a:rPr>
              <a:pPr/>
              <a:t>42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9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58372" name="Marcador de encabezado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mtClean="0"/>
              <a:t>Fundación Internacional para el                                  Desarrollo de Gobiernos Confiables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8374" name="Marcador de número de diapositiva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917F97-995D-47BA-BF56-C07355D2A609}" type="slidenum">
              <a:rPr lang="es-MX" smtClean="0">
                <a:latin typeface="Calibri" panose="020F0502020204030204" pitchFamily="34" charset="0"/>
              </a:rPr>
              <a:pPr/>
              <a:t>43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2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ti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tif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37288"/>
            <a:ext cx="5981700" cy="401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59663" y="6308725"/>
            <a:ext cx="10668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4FEA28-EFC5-47FD-8458-C2D1AAB564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079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4035425" y="6462713"/>
            <a:ext cx="1066800" cy="330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EF97EC6-F200-4C6D-BF68-6EF7A30D5ECF}" type="slidenum">
              <a:rPr lang="es-MX" sz="1400" b="1" smtClean="0">
                <a:solidFill>
                  <a:srgbClr val="696986"/>
                </a:solidFill>
                <a:latin typeface="Century Gothic" panose="020B0502020202020204" pitchFamily="34" charset="0"/>
              </a:rPr>
              <a:pPr algn="ctr" eaLnBrk="1" hangingPunct="1">
                <a:defRPr/>
              </a:pPr>
              <a:t>‹Nº›</a:t>
            </a:fld>
            <a:endParaRPr lang="es-MX" sz="1400" b="1" smtClean="0">
              <a:solidFill>
                <a:srgbClr val="6969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2" y="6422230"/>
            <a:ext cx="2257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6 Grupo"/>
          <p:cNvGrpSpPr>
            <a:grpSpLocks/>
          </p:cNvGrpSpPr>
          <p:nvPr userDrawn="1"/>
        </p:nvGrpSpPr>
        <p:grpSpPr bwMode="auto">
          <a:xfrm rot="-5400000" flipH="1" flipV="1">
            <a:off x="175544" y="6233319"/>
            <a:ext cx="466725" cy="458788"/>
            <a:chOff x="8496880" y="6211912"/>
            <a:chExt cx="467608" cy="457448"/>
          </a:xfrm>
        </p:grpSpPr>
        <p:sp>
          <p:nvSpPr>
            <p:cNvPr id="5" name="7 Rectángulo"/>
            <p:cNvSpPr/>
            <p:nvPr userDrawn="1"/>
          </p:nvSpPr>
          <p:spPr>
            <a:xfrm>
              <a:off x="8748179" y="6488913"/>
              <a:ext cx="179727" cy="180446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rgbClr val="FFFFFF"/>
                </a:solidFill>
              </a:endParaRPr>
            </a:p>
          </p:txBody>
        </p:sp>
        <p:sp>
          <p:nvSpPr>
            <p:cNvPr id="6" name="8 Rectángulo"/>
            <p:cNvSpPr/>
            <p:nvPr userDrawn="1"/>
          </p:nvSpPr>
          <p:spPr>
            <a:xfrm>
              <a:off x="8744998" y="6211911"/>
              <a:ext cx="179727" cy="1804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rgbClr val="FFFFFF"/>
                </a:solidFill>
              </a:endParaRPr>
            </a:p>
          </p:txBody>
        </p:sp>
        <p:sp>
          <p:nvSpPr>
            <p:cNvPr id="7" name="9 Rectángulo"/>
            <p:cNvSpPr/>
            <p:nvPr userDrawn="1"/>
          </p:nvSpPr>
          <p:spPr>
            <a:xfrm>
              <a:off x="8460298" y="6488913"/>
              <a:ext cx="179726" cy="1804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solidFill>
                  <a:srgbClr val="FFFFFF"/>
                </a:solidFill>
              </a:endParaRPr>
            </a:p>
          </p:txBody>
        </p:sp>
      </p:grp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64288" y="6481763"/>
            <a:ext cx="2339752" cy="31115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Derechos</a:t>
            </a: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Reservados</a:t>
            </a:r>
            <a:endParaRPr lang="es-MX" sz="1200" dirty="0">
              <a:solidFill>
                <a:srgbClr val="D2533C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8146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 userDrawn="1"/>
        </p:nvSpPr>
        <p:spPr>
          <a:xfrm>
            <a:off x="0" y="6331669"/>
            <a:ext cx="2339752" cy="31115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Derechos</a:t>
            </a: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Reservados</a:t>
            </a:r>
            <a:endParaRPr lang="es-MX" sz="1200" dirty="0">
              <a:solidFill>
                <a:srgbClr val="D2533C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6615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11" y="6135939"/>
            <a:ext cx="581152" cy="423673"/>
          </a:xfrm>
          <a:prstGeom prst="rect">
            <a:avLst/>
          </a:prstGeom>
        </p:spPr>
      </p:pic>
      <p:sp>
        <p:nvSpPr>
          <p:cNvPr id="12" name="11 Rectángulo redondeado"/>
          <p:cNvSpPr/>
          <p:nvPr userDrawn="1"/>
        </p:nvSpPr>
        <p:spPr>
          <a:xfrm>
            <a:off x="-144694" y="6290271"/>
            <a:ext cx="8417532" cy="26411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4610" tIns="37304" rIns="74610" bIns="37304"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134" b="1" dirty="0" smtClean="0">
                <a:solidFill>
                  <a:prstClr val="white"/>
                </a:solidFill>
                <a:latin typeface="Century Gothic" pitchFamily="34" charset="0"/>
              </a:rPr>
              <a:t>www.gobiernosconfiables.org</a:t>
            </a:r>
            <a:endParaRPr lang="es-MX" sz="1134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  <p:pic>
        <p:nvPicPr>
          <p:cNvPr id="15" name="14 Imagen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3573" r="3754" b="72049"/>
          <a:stretch/>
        </p:blipFill>
        <p:spPr>
          <a:xfrm>
            <a:off x="0" y="26535"/>
            <a:ext cx="9135177" cy="26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96" y="6148456"/>
            <a:ext cx="439238" cy="423574"/>
          </a:xfrm>
          <a:prstGeom prst="rect">
            <a:avLst/>
          </a:prstGeom>
        </p:spPr>
      </p:pic>
      <p:sp>
        <p:nvSpPr>
          <p:cNvPr id="26" name="25 Rectángulo redondeado"/>
          <p:cNvSpPr/>
          <p:nvPr userDrawn="1"/>
        </p:nvSpPr>
        <p:spPr>
          <a:xfrm>
            <a:off x="-109360" y="6236662"/>
            <a:ext cx="8562725" cy="287965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020" b="1" dirty="0" smtClean="0">
                <a:solidFill>
                  <a:prstClr val="white"/>
                </a:solidFill>
                <a:latin typeface="Century Gothic" pitchFamily="34" charset="0"/>
              </a:rPr>
              <a:t>www.gobiernosconfiables.org</a:t>
            </a:r>
            <a:endParaRPr lang="es-MX" sz="102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r="14571" b="40321"/>
          <a:stretch/>
        </p:blipFill>
        <p:spPr>
          <a:xfrm>
            <a:off x="0" y="0"/>
            <a:ext cx="4172002" cy="6211090"/>
          </a:xfrm>
          <a:prstGeom prst="rect">
            <a:avLst/>
          </a:prstGeom>
        </p:spPr>
      </p:pic>
      <p:sp>
        <p:nvSpPr>
          <p:cNvPr id="28" name="27 Rectángulo"/>
          <p:cNvSpPr/>
          <p:nvPr userDrawn="1"/>
        </p:nvSpPr>
        <p:spPr>
          <a:xfrm>
            <a:off x="1" y="0"/>
            <a:ext cx="5333050" cy="62110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020" dirty="0">
              <a:solidFill>
                <a:prstClr val="white"/>
              </a:solidFill>
            </a:endParaRPr>
          </a:p>
        </p:txBody>
      </p:sp>
      <p:cxnSp>
        <p:nvCxnSpPr>
          <p:cNvPr id="29" name="28 Conector recto"/>
          <p:cNvCxnSpPr/>
          <p:nvPr userDrawn="1"/>
        </p:nvCxnSpPr>
        <p:spPr>
          <a:xfrm>
            <a:off x="543730" y="837312"/>
            <a:ext cx="8671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3308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r="14571" b="40321"/>
          <a:stretch/>
        </p:blipFill>
        <p:spPr>
          <a:xfrm>
            <a:off x="0" y="0"/>
            <a:ext cx="3518913" cy="6211090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-7713" y="15820"/>
            <a:ext cx="5333050" cy="62110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020" dirty="0">
              <a:solidFill>
                <a:prstClr val="white"/>
              </a:solidFill>
            </a:endParaRPr>
          </a:p>
        </p:txBody>
      </p:sp>
      <p:sp>
        <p:nvSpPr>
          <p:cNvPr id="6" name="5 Rectángulo redondeado"/>
          <p:cNvSpPr/>
          <p:nvPr userDrawn="1"/>
        </p:nvSpPr>
        <p:spPr>
          <a:xfrm>
            <a:off x="906557" y="6296992"/>
            <a:ext cx="8342517" cy="21595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058" b="1" dirty="0" smtClean="0">
                <a:solidFill>
                  <a:prstClr val="white"/>
                </a:solidFill>
                <a:latin typeface="Century Gothic" pitchFamily="34" charset="0"/>
              </a:rPr>
              <a:t>www.gobiernosconfiables.org</a:t>
            </a:r>
            <a:endParaRPr lang="es-MX" sz="105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" y="6002054"/>
            <a:ext cx="798220" cy="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7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 userDrawn="1"/>
        </p:nvSpPr>
        <p:spPr>
          <a:xfrm>
            <a:off x="906557" y="6338228"/>
            <a:ext cx="8342517" cy="21595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058" b="1" dirty="0" smtClean="0">
                <a:solidFill>
                  <a:prstClr val="white"/>
                </a:solidFill>
                <a:latin typeface="Century Gothic" pitchFamily="34" charset="0"/>
              </a:rPr>
              <a:t>www.gobiernosconfiables.org</a:t>
            </a:r>
            <a:endParaRPr lang="es-MX" sz="105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3573" r="3754" b="72049"/>
          <a:stretch/>
        </p:blipFill>
        <p:spPr>
          <a:xfrm>
            <a:off x="1" y="26528"/>
            <a:ext cx="9205898" cy="16018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" y="2995"/>
            <a:ext cx="9201902" cy="220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" y="6043291"/>
            <a:ext cx="798220" cy="810538"/>
          </a:xfrm>
          <a:prstGeom prst="rect">
            <a:avLst/>
          </a:prstGeom>
        </p:spPr>
      </p:pic>
      <p:sp>
        <p:nvSpPr>
          <p:cNvPr id="7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3800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r="14571" b="40321"/>
          <a:stretch/>
        </p:blipFill>
        <p:spPr>
          <a:xfrm>
            <a:off x="0" y="0"/>
            <a:ext cx="3518913" cy="621109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-7713" y="15820"/>
            <a:ext cx="5333050" cy="62110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094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020" dirty="0">
              <a:solidFill>
                <a:prstClr val="white"/>
              </a:solidFill>
            </a:endParaRPr>
          </a:p>
        </p:txBody>
      </p:sp>
      <p:sp>
        <p:nvSpPr>
          <p:cNvPr id="4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6353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CuadroTexto"/>
          <p:cNvSpPr txBox="1"/>
          <p:nvPr userDrawn="1"/>
        </p:nvSpPr>
        <p:spPr>
          <a:xfrm>
            <a:off x="-19888" y="6596619"/>
            <a:ext cx="9135177" cy="168439"/>
          </a:xfrm>
          <a:prstGeom prst="rect">
            <a:avLst/>
          </a:prstGeom>
          <a:noFill/>
        </p:spPr>
        <p:txBody>
          <a:bodyPr wrap="square" lIns="74610" tIns="37304" rIns="74610" bIns="37304" rtlCol="0">
            <a:spAutoFit/>
          </a:bodyPr>
          <a:lstStyle/>
          <a:p>
            <a:pPr algn="r"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605" b="1" i="1" dirty="0" smtClean="0">
                <a:solidFill>
                  <a:prstClr val="white">
                    <a:lumMod val="65000"/>
                  </a:prstClr>
                </a:solidFill>
                <a:latin typeface="Century Gothic" pitchFamily="34" charset="0"/>
                <a:cs typeface="+mn-cs"/>
              </a:rPr>
              <a:t>Derechos Reservados FIDEGOC 2014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74610" tIns="37304" rIns="74610" bIns="373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46094" eaLnBrk="1" hangingPunct="1">
              <a:defRPr/>
            </a:pPr>
            <a:fld id="{9EF97EC6-F200-4C6D-BF68-6EF7A30D5ECF}" type="slidenum">
              <a:rPr lang="es-MX" sz="1134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pPr algn="ctr" defTabSz="746094" eaLnBrk="1" hangingPunct="1">
                <a:defRPr/>
              </a:pPr>
              <a:t>‹Nº›</a:t>
            </a:fld>
            <a:r>
              <a:rPr lang="es-MX" sz="1134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3915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lIns="108329" tIns="54164" rIns="108329" bIns="5416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475" y="1981201"/>
            <a:ext cx="7556313" cy="4144963"/>
          </a:xfrm>
          <a:prstGeom prst="rect">
            <a:avLst/>
          </a:prstGeom>
        </p:spPr>
        <p:txBody>
          <a:bodyPr lIns="108329" tIns="54164" rIns="108329" bIns="54164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lIns="108329" tIns="54164" rIns="108329" bIns="54164"/>
          <a:lstStyle/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fld id="{BB215847-B42F-4803-8061-F49988F45F19}" type="slidenum">
              <a:rPr lang="es-ES" sz="1436" smtClean="0">
                <a:solidFill>
                  <a:prstClr val="black"/>
                </a:solidFill>
                <a:latin typeface="Calibri"/>
                <a:cs typeface="+mn-cs"/>
              </a:rPr>
              <a:pPr defTabSz="74609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sz="1436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518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papagayo</a:t>
            </a:r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25AA64-A83E-4D9D-B30F-392AE57F56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33095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3210" y="166350"/>
            <a:ext cx="7061812" cy="782981"/>
          </a:xfrm>
          <a:prstGeom prst="rect">
            <a:avLst/>
          </a:prstGeom>
        </p:spPr>
        <p:txBody>
          <a:bodyPr lIns="108329" tIns="54164" rIns="108329" bIns="54164"/>
          <a:lstStyle/>
          <a:p>
            <a:r>
              <a:rPr lang="es-MX" noProof="0" dirty="0" err="1" smtClean="0"/>
              <a:t>Click</a:t>
            </a:r>
            <a:r>
              <a:rPr lang="es-MX" noProof="0" dirty="0" smtClean="0"/>
              <a:t> </a:t>
            </a:r>
            <a:r>
              <a:rPr lang="es-MX" noProof="0" dirty="0" err="1" smtClean="0"/>
              <a:t>to</a:t>
            </a:r>
            <a:r>
              <a:rPr lang="es-MX" noProof="0" dirty="0" smtClean="0"/>
              <a:t> </a:t>
            </a:r>
            <a:r>
              <a:rPr lang="es-MX" noProof="0" dirty="0" err="1" smtClean="0"/>
              <a:t>edit</a:t>
            </a:r>
            <a:r>
              <a:rPr lang="es-MX" noProof="0" dirty="0" smtClean="0"/>
              <a:t> Master </a:t>
            </a:r>
            <a:r>
              <a:rPr lang="es-MX" noProof="0" dirty="0" err="1" smtClean="0"/>
              <a:t>title</a:t>
            </a:r>
            <a:r>
              <a:rPr lang="es-MX" noProof="0" dirty="0" smtClean="0"/>
              <a:t> </a:t>
            </a:r>
            <a:r>
              <a:rPr lang="es-MX" noProof="0" dirty="0" err="1" smtClean="0"/>
              <a:t>style</a:t>
            </a:r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lIns="108329" tIns="54164" rIns="108329" bIns="54164"/>
          <a:lstStyle/>
          <a:p>
            <a:pPr lvl="0"/>
            <a:r>
              <a:rPr lang="es-MX" noProof="0" dirty="0" err="1" smtClean="0"/>
              <a:t>Click</a:t>
            </a:r>
            <a:r>
              <a:rPr lang="es-MX" noProof="0" dirty="0" smtClean="0"/>
              <a:t> </a:t>
            </a:r>
            <a:r>
              <a:rPr lang="es-MX" noProof="0" dirty="0" err="1" smtClean="0"/>
              <a:t>to</a:t>
            </a:r>
            <a:r>
              <a:rPr lang="es-MX" noProof="0" dirty="0" smtClean="0"/>
              <a:t> </a:t>
            </a:r>
            <a:r>
              <a:rPr lang="es-MX" noProof="0" dirty="0" err="1" smtClean="0"/>
              <a:t>edit</a:t>
            </a:r>
            <a:r>
              <a:rPr lang="es-MX" noProof="0" dirty="0" smtClean="0"/>
              <a:t> Master </a:t>
            </a:r>
            <a:r>
              <a:rPr lang="es-MX" noProof="0" dirty="0" err="1" smtClean="0"/>
              <a:t>text</a:t>
            </a:r>
            <a:r>
              <a:rPr lang="es-MX" noProof="0" dirty="0" smtClean="0"/>
              <a:t> </a:t>
            </a:r>
            <a:r>
              <a:rPr lang="es-MX" noProof="0" dirty="0" err="1" smtClean="0"/>
              <a:t>styles</a:t>
            </a:r>
            <a:endParaRPr lang="es-MX" noProof="0" dirty="0" smtClean="0"/>
          </a:p>
          <a:p>
            <a:pPr lvl="1"/>
            <a:r>
              <a:rPr lang="es-MX" noProof="0" dirty="0" err="1" smtClean="0"/>
              <a:t>Second</a:t>
            </a:r>
            <a:r>
              <a:rPr lang="es-MX" noProof="0" dirty="0" smtClean="0"/>
              <a:t> </a:t>
            </a:r>
            <a:r>
              <a:rPr lang="es-MX" noProof="0" dirty="0" err="1" smtClean="0"/>
              <a:t>level</a:t>
            </a:r>
            <a:endParaRPr lang="es-MX" noProof="0" dirty="0" smtClean="0"/>
          </a:p>
          <a:p>
            <a:pPr lvl="2"/>
            <a:r>
              <a:rPr lang="es-MX" noProof="0" dirty="0" err="1" smtClean="0"/>
              <a:t>Third</a:t>
            </a:r>
            <a:r>
              <a:rPr lang="es-MX" noProof="0" dirty="0" smtClean="0"/>
              <a:t> </a:t>
            </a:r>
            <a:r>
              <a:rPr lang="es-MX" noProof="0" dirty="0" err="1" smtClean="0"/>
              <a:t>level</a:t>
            </a:r>
            <a:endParaRPr lang="es-MX" noProof="0" dirty="0" smtClean="0"/>
          </a:p>
          <a:p>
            <a:pPr lvl="3"/>
            <a:r>
              <a:rPr lang="es-MX" noProof="0" dirty="0" err="1" smtClean="0"/>
              <a:t>Fourth</a:t>
            </a:r>
            <a:r>
              <a:rPr lang="es-MX" noProof="0" dirty="0" smtClean="0"/>
              <a:t> </a:t>
            </a:r>
            <a:r>
              <a:rPr lang="es-MX" noProof="0" dirty="0" err="1" smtClean="0"/>
              <a:t>level</a:t>
            </a:r>
            <a:endParaRPr lang="es-MX" noProof="0" dirty="0" smtClean="0"/>
          </a:p>
          <a:p>
            <a:pPr lvl="4"/>
            <a:r>
              <a:rPr lang="es-MX" noProof="0" dirty="0" err="1" smtClean="0"/>
              <a:t>Fifth</a:t>
            </a:r>
            <a:r>
              <a:rPr lang="es-MX" noProof="0" dirty="0" smtClean="0"/>
              <a:t> </a:t>
            </a:r>
            <a:r>
              <a:rPr lang="es-MX" noProof="0" dirty="0" err="1" smtClean="0"/>
              <a:t>level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6497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4035425" y="6462713"/>
            <a:ext cx="1066800" cy="330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EF97EC6-F200-4C6D-BF68-6EF7A30D5ECF}" type="slidenum">
              <a:rPr lang="es-MX" sz="1400" b="1" smtClean="0">
                <a:solidFill>
                  <a:srgbClr val="696986"/>
                </a:solidFill>
                <a:latin typeface="Century Gothic" panose="020B0502020202020204" pitchFamily="34" charset="0"/>
              </a:rPr>
              <a:pPr algn="ctr" eaLnBrk="1" hangingPunct="1">
                <a:defRPr/>
              </a:pPr>
              <a:t>‹Nº›</a:t>
            </a:fld>
            <a:endParaRPr lang="es-MX" sz="1400" b="1" smtClean="0">
              <a:solidFill>
                <a:srgbClr val="6969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473825"/>
            <a:ext cx="2257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6 Grupo"/>
          <p:cNvGrpSpPr>
            <a:grpSpLocks/>
          </p:cNvGrpSpPr>
          <p:nvPr userDrawn="1"/>
        </p:nvGrpSpPr>
        <p:grpSpPr bwMode="auto">
          <a:xfrm rot="-5400000" flipH="1" flipV="1">
            <a:off x="246856" y="6211094"/>
            <a:ext cx="466725" cy="458788"/>
            <a:chOff x="8496880" y="6211912"/>
            <a:chExt cx="467608" cy="457448"/>
          </a:xfrm>
        </p:grpSpPr>
        <p:sp>
          <p:nvSpPr>
            <p:cNvPr id="5" name="7 Rectángulo"/>
            <p:cNvSpPr/>
            <p:nvPr userDrawn="1"/>
          </p:nvSpPr>
          <p:spPr>
            <a:xfrm>
              <a:off x="8748179" y="6488913"/>
              <a:ext cx="179727" cy="180446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6" name="8 Rectángulo"/>
            <p:cNvSpPr/>
            <p:nvPr userDrawn="1"/>
          </p:nvSpPr>
          <p:spPr>
            <a:xfrm>
              <a:off x="8744998" y="6211911"/>
              <a:ext cx="179727" cy="1804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7" name="9 Rectángulo"/>
            <p:cNvSpPr/>
            <p:nvPr userDrawn="1"/>
          </p:nvSpPr>
          <p:spPr>
            <a:xfrm>
              <a:off x="8460298" y="6488913"/>
              <a:ext cx="179726" cy="1804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2472899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062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462FC3E7-A854-1B4F-867A-FFBD92F526E9}" type="datetimeFigureOut">
              <a:rPr lang="en-US" smtClean="0"/>
              <a:pPr/>
              <a:t>4/20/2015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074C2F7C-FEB1-264A-8DA6-FEE94C0E15B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3"/>
          </p:nvPr>
        </p:nvSpPr>
        <p:spPr>
          <a:xfrm>
            <a:off x="8604250" y="4048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824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 CuadroTexto"/>
          <p:cNvSpPr txBox="1"/>
          <p:nvPr userDrawn="1"/>
        </p:nvSpPr>
        <p:spPr>
          <a:xfrm>
            <a:off x="-19888" y="6596619"/>
            <a:ext cx="9135177" cy="191849"/>
          </a:xfrm>
          <a:prstGeom prst="rect">
            <a:avLst/>
          </a:prstGeom>
          <a:noFill/>
        </p:spPr>
        <p:txBody>
          <a:bodyPr wrap="square" lIns="83316" tIns="41657" rIns="83316" bIns="41657" rtlCol="0">
            <a:spAutoFit/>
          </a:bodyPr>
          <a:lstStyle/>
          <a:p>
            <a:pPr algn="r"/>
            <a:r>
              <a:rPr lang="es-MX" sz="700" b="1" i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Derechos Reservados FIDEGOC 2014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83316" tIns="41657" rIns="83316" bIns="416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EF97EC6-F200-4C6D-BF68-6EF7A30D5ECF}" type="slidenum">
              <a:rPr lang="es-MX" sz="1300" b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s-MX" sz="1300" b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|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r="14571" b="40321"/>
          <a:stretch/>
        </p:blipFill>
        <p:spPr>
          <a:xfrm>
            <a:off x="0" y="0"/>
            <a:ext cx="3518913" cy="6211090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-7713" y="15820"/>
            <a:ext cx="5333050" cy="62110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75" tIns="38588" rIns="77175" bIns="38588" rtlCol="0" anchor="ctr"/>
          <a:lstStyle/>
          <a:p>
            <a:pPr algn="ctr"/>
            <a:endParaRPr lang="es-MX" sz="1100" dirty="0"/>
          </a:p>
        </p:txBody>
      </p:sp>
      <p:sp>
        <p:nvSpPr>
          <p:cNvPr id="6" name="5 Rectángulo redondeado"/>
          <p:cNvSpPr/>
          <p:nvPr userDrawn="1"/>
        </p:nvSpPr>
        <p:spPr>
          <a:xfrm>
            <a:off x="906557" y="6296992"/>
            <a:ext cx="8342517" cy="21595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175" tIns="38588" rIns="77175" bIns="38588" rtlCol="0" anchor="ctr"/>
          <a:lstStyle/>
          <a:p>
            <a:pPr algn="ctr"/>
            <a:r>
              <a:rPr lang="es-MX" sz="1200" b="1" dirty="0" smtClean="0">
                <a:latin typeface="Century Gothic" pitchFamily="34" charset="0"/>
              </a:rPr>
              <a:t>www.gobiernosconfiables.org</a:t>
            </a:r>
            <a:endParaRPr lang="es-MX" sz="1200" b="1" dirty="0">
              <a:latin typeface="Century Gothic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" y="6002054"/>
            <a:ext cx="798220" cy="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96" y="6148456"/>
            <a:ext cx="439238" cy="423574"/>
          </a:xfrm>
          <a:prstGeom prst="rect">
            <a:avLst/>
          </a:prstGeom>
        </p:spPr>
      </p:pic>
      <p:sp>
        <p:nvSpPr>
          <p:cNvPr id="26" name="25 Rectángulo redondeado"/>
          <p:cNvSpPr/>
          <p:nvPr userDrawn="1"/>
        </p:nvSpPr>
        <p:spPr>
          <a:xfrm>
            <a:off x="-109360" y="6236662"/>
            <a:ext cx="8562725" cy="287965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175" tIns="38588" rIns="77175" bIns="38588" rtlCol="0" anchor="ctr"/>
          <a:lstStyle/>
          <a:p>
            <a:pPr algn="ctr"/>
            <a:r>
              <a:rPr lang="es-MX" sz="1100" b="1" dirty="0" smtClean="0">
                <a:latin typeface="Century Gothic" pitchFamily="34" charset="0"/>
              </a:rPr>
              <a:t>www.gobiernosconfiables.org</a:t>
            </a:r>
            <a:endParaRPr lang="es-MX" sz="1100" b="1" dirty="0">
              <a:latin typeface="Century Gothic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r="14571" b="40321"/>
          <a:stretch/>
        </p:blipFill>
        <p:spPr>
          <a:xfrm>
            <a:off x="0" y="0"/>
            <a:ext cx="4172002" cy="6211090"/>
          </a:xfrm>
          <a:prstGeom prst="rect">
            <a:avLst/>
          </a:prstGeom>
        </p:spPr>
      </p:pic>
      <p:sp>
        <p:nvSpPr>
          <p:cNvPr id="28" name="27 Rectángulo"/>
          <p:cNvSpPr/>
          <p:nvPr userDrawn="1"/>
        </p:nvSpPr>
        <p:spPr>
          <a:xfrm>
            <a:off x="1" y="0"/>
            <a:ext cx="5333050" cy="621109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75" tIns="38588" rIns="77175" bIns="38588" rtlCol="0" anchor="ctr"/>
          <a:lstStyle/>
          <a:p>
            <a:pPr algn="ctr"/>
            <a:endParaRPr lang="es-MX" sz="1100" dirty="0"/>
          </a:p>
        </p:txBody>
      </p:sp>
      <p:cxnSp>
        <p:nvCxnSpPr>
          <p:cNvPr id="29" name="28 Conector recto"/>
          <p:cNvCxnSpPr/>
          <p:nvPr userDrawn="1"/>
        </p:nvCxnSpPr>
        <p:spPr>
          <a:xfrm>
            <a:off x="543730" y="837312"/>
            <a:ext cx="8671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4 CuadroTexto"/>
          <p:cNvSpPr txBox="1"/>
          <p:nvPr userDrawn="1"/>
        </p:nvSpPr>
        <p:spPr>
          <a:xfrm>
            <a:off x="-19888" y="6596619"/>
            <a:ext cx="9135177" cy="191849"/>
          </a:xfrm>
          <a:prstGeom prst="rect">
            <a:avLst/>
          </a:prstGeom>
          <a:noFill/>
        </p:spPr>
        <p:txBody>
          <a:bodyPr wrap="square" lIns="83316" tIns="41657" rIns="83316" bIns="41657" rtlCol="0">
            <a:spAutoFit/>
          </a:bodyPr>
          <a:lstStyle/>
          <a:p>
            <a:pPr algn="r"/>
            <a:r>
              <a:rPr lang="es-MX" sz="700" b="1" i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Derechos Reservados FIDEGOC 2014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912236" y="6554384"/>
            <a:ext cx="1066801" cy="330200"/>
          </a:xfrm>
          <a:prstGeom prst="rect">
            <a:avLst/>
          </a:prstGeom>
        </p:spPr>
        <p:txBody>
          <a:bodyPr lIns="83316" tIns="41657" rIns="83316" bIns="416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EF97EC6-F200-4C6D-BF68-6EF7A30D5ECF}" type="slidenum">
              <a:rPr lang="es-MX" sz="1300" b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s-MX" sz="1300" b="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6546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37288"/>
            <a:ext cx="5981700" cy="401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59663" y="6308725"/>
            <a:ext cx="10668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4FEA28-EFC5-47FD-8458-C2D1AAB56429}" type="slidenum">
              <a:rPr lang="es-MX">
                <a:solidFill>
                  <a:srgbClr val="292934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10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srgbClr val="2929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srgbClr val="2929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25AA64-A83E-4D9D-B30F-392AE57F56BC}" type="slidenum">
              <a:rPr lang="es-MX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0" y="6531570"/>
            <a:ext cx="2339752" cy="31115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Derechos</a:t>
            </a:r>
            <a:r>
              <a:rPr lang="en-US" sz="1200" dirty="0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D2533C">
                    <a:lumMod val="75000"/>
                  </a:srgbClr>
                </a:solidFill>
                <a:latin typeface="Arial"/>
              </a:rPr>
              <a:t>Reservados</a:t>
            </a:r>
            <a:endParaRPr lang="es-MX" sz="1200" dirty="0">
              <a:solidFill>
                <a:srgbClr val="D2533C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8848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234950"/>
            <a:ext cx="180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588" y="463550"/>
            <a:ext cx="687387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1" r:id="rId4"/>
    <p:sldLayoutId id="2147483995" r:id="rId5"/>
    <p:sldLayoutId id="2147484021" r:id="rId6"/>
    <p:sldLayoutId id="2147484022" r:id="rId7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234950"/>
            <a:ext cx="180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588" y="463550"/>
            <a:ext cx="687387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46094" rtl="0" eaLnBrk="1" latinLnBrk="0" hangingPunct="1">
        <a:spcBef>
          <a:spcPct val="0"/>
        </a:spcBef>
        <a:buNone/>
        <a:defRPr sz="35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785" indent="-279785" algn="l" defTabSz="746094" rtl="0" eaLnBrk="1" latinLnBrk="0" hangingPunct="1">
        <a:spcBef>
          <a:spcPct val="20000"/>
        </a:spcBef>
        <a:buFont typeface="Arial" pitchFamily="34" charset="0"/>
        <a:buChar char="•"/>
        <a:defRPr sz="2570" kern="1200">
          <a:solidFill>
            <a:schemeClr val="tx1"/>
          </a:solidFill>
          <a:latin typeface="+mn-lt"/>
          <a:ea typeface="+mn-ea"/>
          <a:cs typeface="+mn-cs"/>
        </a:defRPr>
      </a:lvl1pPr>
      <a:lvl2pPr marL="606201" indent="-233154" algn="l" defTabSz="746094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932616" indent="-186523" algn="l" defTabSz="746094" rtl="0" eaLnBrk="1" latinLnBrk="0" hangingPunct="1">
        <a:spcBef>
          <a:spcPct val="20000"/>
        </a:spcBef>
        <a:buFont typeface="Arial" pitchFamily="34" charset="0"/>
        <a:buChar char="•"/>
        <a:defRPr sz="1965" kern="1200">
          <a:solidFill>
            <a:schemeClr val="tx1"/>
          </a:solidFill>
          <a:latin typeface="+mn-lt"/>
          <a:ea typeface="+mn-ea"/>
          <a:cs typeface="+mn-cs"/>
        </a:defRPr>
      </a:lvl3pPr>
      <a:lvl4pPr marL="1305663" indent="-186523" algn="l" defTabSz="746094" rtl="0" eaLnBrk="1" latinLnBrk="0" hangingPunct="1">
        <a:spcBef>
          <a:spcPct val="20000"/>
        </a:spcBef>
        <a:buFont typeface="Arial" pitchFamily="34" charset="0"/>
        <a:buChar char="–"/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78710" indent="-186523" algn="l" defTabSz="746094" rtl="0" eaLnBrk="1" latinLnBrk="0" hangingPunct="1">
        <a:spcBef>
          <a:spcPct val="20000"/>
        </a:spcBef>
        <a:buFont typeface="Arial" pitchFamily="34" charset="0"/>
        <a:buChar char="»"/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051756" indent="-186523" algn="l" defTabSz="746094" rtl="0" eaLnBrk="1" latinLnBrk="0" hangingPunct="1">
        <a:spcBef>
          <a:spcPct val="20000"/>
        </a:spcBef>
        <a:buFont typeface="Arial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424803" indent="-186523" algn="l" defTabSz="746094" rtl="0" eaLnBrk="1" latinLnBrk="0" hangingPunct="1">
        <a:spcBef>
          <a:spcPct val="20000"/>
        </a:spcBef>
        <a:buFont typeface="Arial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797850" indent="-186523" algn="l" defTabSz="746094" rtl="0" eaLnBrk="1" latinLnBrk="0" hangingPunct="1">
        <a:spcBef>
          <a:spcPct val="20000"/>
        </a:spcBef>
        <a:buFont typeface="Arial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170896" indent="-186523" algn="l" defTabSz="746094" rtl="0" eaLnBrk="1" latinLnBrk="0" hangingPunct="1">
        <a:spcBef>
          <a:spcPct val="20000"/>
        </a:spcBef>
        <a:buFont typeface="Arial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1pPr>
      <a:lvl2pPr marL="373047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2pPr>
      <a:lvl3pPr marL="746094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3pPr>
      <a:lvl4pPr marL="1119140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4pPr>
      <a:lvl5pPr marL="1492187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5pPr>
      <a:lvl6pPr marL="1865233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238280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611327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2984372" algn="l" defTabSz="746094" rtl="0" eaLnBrk="1" latinLnBrk="0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1.bp.blogspot.com/-HEV-OwDO5es/T5yq_-PGuTI/AAAAAAAAPbg/9Xn0V7xNiBk/s1600/Mapa+de+la+ubicacion+de+las+Islas+en+el+mapamundi+2012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3.bp.blogspot.com/-nB4wkefnRz4/T9LSFb2h95I/AAAAAAAATbg/Qve_HXv96jY/s1600/Mapamundi,+mapa+antiguo,+a%C3%B1o1689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2.bp.blogspot.com/-85aNW_1X7FQ/T5AnTWbDb6I/AAAAAAAAOTo/XI5HXfXYa68/s1600/25.+Mapa+de+Puerto+Rico+en+El+Mundo,+Google+Earth++2012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016" y="-27384"/>
            <a:ext cx="9142984" cy="367240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5400" b="1" i="1" dirty="0" smtClean="0">
                <a:solidFill>
                  <a:srgbClr val="216121"/>
                </a:solidFill>
                <a:latin typeface="Berlin Sans FB Demi" pitchFamily="34" charset="0"/>
              </a:rPr>
              <a:t>SISTEMAS DE GESTIÓN DE LA CALIDAD EN  LA ADMINISTRACIÓN PÚBLICA</a:t>
            </a:r>
            <a:r>
              <a:rPr lang="es-MX" sz="32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32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800" b="1" i="1" dirty="0" smtClean="0">
                <a:solidFill>
                  <a:srgbClr val="216121"/>
                </a:solidFill>
                <a:latin typeface="Berlin Sans FB Demi" pitchFamily="34" charset="0"/>
              </a:rPr>
              <a:t>ISO 18091</a:t>
            </a:r>
            <a:endParaRPr lang="es-MX" sz="8000" b="1" dirty="0">
              <a:solidFill>
                <a:srgbClr val="216121"/>
              </a:solidFill>
              <a:latin typeface="Berlin Sans FB Dem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48330" y="3717032"/>
            <a:ext cx="8300134" cy="14401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es-MX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6" name="Picture 138" descr="LOGO IWA4 2008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4728191"/>
            <a:ext cx="1800200" cy="1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6012160" y="363747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rgbClr val="C00000"/>
                </a:solidFill>
              </a:rPr>
              <a:t>Carlos Gadsden</a:t>
            </a:r>
          </a:p>
          <a:p>
            <a:pPr algn="r"/>
            <a:r>
              <a:rPr lang="es-MX" b="1" dirty="0" smtClean="0">
                <a:solidFill>
                  <a:srgbClr val="C00000"/>
                </a:solidFill>
              </a:rPr>
              <a:t>ISO 18091 </a:t>
            </a:r>
            <a:r>
              <a:rPr lang="es-MX" b="1" dirty="0" err="1" smtClean="0">
                <a:solidFill>
                  <a:srgbClr val="C00000"/>
                </a:solidFill>
              </a:rPr>
              <a:t>Convenor</a:t>
            </a:r>
            <a:endParaRPr lang="es-MX" b="1" dirty="0" smtClean="0">
              <a:solidFill>
                <a:srgbClr val="C00000"/>
              </a:solidFill>
            </a:endParaRPr>
          </a:p>
          <a:p>
            <a:pPr algn="r"/>
            <a:r>
              <a:rPr lang="es-MX" b="1" dirty="0" smtClean="0">
                <a:solidFill>
                  <a:srgbClr val="C00000"/>
                </a:solidFill>
              </a:rPr>
              <a:t>Presidente FIDEGOC</a:t>
            </a:r>
            <a:endParaRPr lang="es-MX" b="1" dirty="0">
              <a:solidFill>
                <a:srgbClr val="C0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7504" y="3212976"/>
            <a:ext cx="6984776" cy="3312368"/>
            <a:chOff x="2195736" y="3502640"/>
            <a:chExt cx="6768752" cy="3022704"/>
          </a:xfrm>
        </p:grpSpPr>
        <p:pic>
          <p:nvPicPr>
            <p:cNvPr id="8" name="Imagen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502640"/>
              <a:ext cx="3816424" cy="1870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5736" y="5504639"/>
              <a:ext cx="6768752" cy="1020705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660793" y="5589240"/>
            <a:ext cx="375703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08504" cy="638470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67544" y="688622"/>
            <a:ext cx="8352928" cy="6124754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Más allá de la EFICIENCIA</a:t>
            </a:r>
          </a:p>
          <a:p>
            <a:pPr algn="ctr"/>
            <a:endParaRPr lang="es-E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Está la </a:t>
            </a:r>
          </a:p>
          <a:p>
            <a:pPr algn="ctr"/>
            <a:r>
              <a:rPr lang="es-E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PASIÓN</a:t>
            </a:r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hacer lo que no podemos dejar de hacer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1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92696"/>
            <a:ext cx="7765663" cy="59766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1066666"/>
            <a:ext cx="7093024" cy="517064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Más allá de la transparencia y de la </a:t>
            </a: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eficiencia está la construcción de la CONFIANZA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8952" cy="590465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1124744"/>
            <a:ext cx="8064896" cy="517064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construcción de la CONFIANZA</a:t>
            </a:r>
          </a:p>
          <a:p>
            <a:pPr algn="ctr"/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Requiere de INGENIO E INNOVACIÓN, DE VERDAD Y DE PASIÓN</a:t>
            </a:r>
            <a:endParaRPr lang="es-MX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3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064"/>
            <a:ext cx="8568952" cy="638132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699075"/>
            <a:ext cx="8064896" cy="618630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ISO 18091 se hizo para construir la CONFIANZA en los gobiernos, en los ciudadanos, en nosotros mismos</a:t>
            </a:r>
          </a:p>
        </p:txBody>
      </p:sp>
    </p:spTree>
    <p:extLst>
      <p:ext uri="{BB962C8B-B14F-4D97-AF65-F5344CB8AC3E}">
        <p14:creationId xmlns:p14="http://schemas.microsoft.com/office/powerpoint/2010/main" val="181709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568952" cy="590465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03548" y="952267"/>
            <a:ext cx="8064896" cy="563231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la construcción de la CONFIANZA con la </a:t>
            </a: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ISO 18091</a:t>
            </a: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requerimos de INGENIO E INNOVACIÓN, DE VERDAD Y DE PASIÓN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0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68952" cy="62646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4311" y="965041"/>
            <a:ext cx="8064896" cy="563231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Esto es para VALIENTES, para INGENIOSOS, para APASIONADOS del BIEN PÚBLICO.  LA VERDAD es lo único que construye la CONFIANZA 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6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68952" cy="62646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7544" y="908720"/>
            <a:ext cx="8100900" cy="563231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Esto  de la construcción de la confianza</a:t>
            </a: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Esto de la ISO 18091</a:t>
            </a: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¿TIENE, COMO ESTANDAR, REQUISITOS?</a:t>
            </a:r>
          </a:p>
          <a:p>
            <a:pPr algn="ctr"/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4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92696"/>
            <a:ext cx="9433048" cy="640871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7504" y="1129962"/>
            <a:ext cx="9036496" cy="560153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construir CONFIANZA</a:t>
            </a:r>
          </a:p>
          <a:p>
            <a:pPr algn="ctr"/>
            <a:endParaRPr lang="es-MX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 requiere de toda nuestra inteligencia, toda nuestra voluntad y de hacerlo en la verdad y con la verdad</a:t>
            </a: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ESTOS SON LOS REQUISITOS</a:t>
            </a:r>
            <a:endParaRPr lang="es-MX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2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03008" y="1196752"/>
            <a:ext cx="6912768" cy="452431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 Y NOS URGEN GOBIERNOS</a:t>
            </a:r>
          </a:p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CONFIABLES!</a:t>
            </a:r>
          </a:p>
        </p:txBody>
      </p:sp>
    </p:spTree>
    <p:extLst>
      <p:ext uri="{BB962C8B-B14F-4D97-AF65-F5344CB8AC3E}">
        <p14:creationId xmlns:p14="http://schemas.microsoft.com/office/powerpoint/2010/main" val="263307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03008" y="1196752"/>
            <a:ext cx="6912768" cy="452431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 Y PARA ELLO, NOS URGEN CIUDADANOS</a:t>
            </a:r>
          </a:p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CONFIABLES!</a:t>
            </a:r>
          </a:p>
        </p:txBody>
      </p:sp>
    </p:spTree>
    <p:extLst>
      <p:ext uri="{BB962C8B-B14F-4D97-AF65-F5344CB8AC3E}">
        <p14:creationId xmlns:p14="http://schemas.microsoft.com/office/powerpoint/2010/main" val="197541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016" y="-27384"/>
            <a:ext cx="9142984" cy="367240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>LA INTERNACIONAL DE SERVIDORES PÚBLICOS</a:t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>PARA LA CAUSA DE DERECHOS SINDICALES Y SERVICIOS PÚBLICOS DE CALIDAD</a:t>
            </a:r>
            <a:endParaRPr lang="es-MX" sz="6600" b="1" dirty="0">
              <a:solidFill>
                <a:srgbClr val="216121"/>
              </a:solidFill>
              <a:latin typeface="Berlin Sans FB Dem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48330" y="3717032"/>
            <a:ext cx="8300134" cy="14401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es-MX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8820"/>
            <a:ext cx="3672408" cy="18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431032" y="1511493"/>
            <a:ext cx="4429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PODRÍA TENER UNA </a:t>
            </a:r>
            <a:r>
              <a:rPr lang="es-MX" sz="44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BANDERA </a:t>
            </a:r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CON  </a:t>
            </a:r>
            <a:r>
              <a:rPr lang="es-MX" sz="48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ISO</a:t>
            </a:r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es-MX" sz="54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18091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246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03008" y="1196752"/>
            <a:ext cx="6912768" cy="452431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 Y </a:t>
            </a:r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SERVIDORES PÚBLICOS</a:t>
            </a:r>
            <a:endParaRPr lang="es-E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CONFIABLES!</a:t>
            </a:r>
          </a:p>
        </p:txBody>
      </p:sp>
    </p:spTree>
    <p:extLst>
      <p:ext uri="{BB962C8B-B14F-4D97-AF65-F5344CB8AC3E}">
        <p14:creationId xmlns:p14="http://schemas.microsoft.com/office/powerpoint/2010/main" val="150548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22348" y="442407"/>
            <a:ext cx="8338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Desde </a:t>
            </a:r>
            <a:r>
              <a:rPr lang="es-ES" sz="3200" dirty="0"/>
              <a:t>2005 el </a:t>
            </a:r>
            <a:r>
              <a:rPr lang="es-ES" sz="3200" b="1" dirty="0"/>
              <a:t>IWA 4 de la </a:t>
            </a:r>
            <a:r>
              <a:rPr lang="es-ES" sz="3200" b="1" dirty="0" smtClean="0"/>
              <a:t>ISO, la ahora ISO 18091</a:t>
            </a:r>
            <a:r>
              <a:rPr lang="es-ES" sz="3200" dirty="0" smtClean="0"/>
              <a:t> </a:t>
            </a:r>
            <a:r>
              <a:rPr lang="es-ES" sz="3200" dirty="0"/>
              <a:t>ha abierto un </a:t>
            </a:r>
            <a:r>
              <a:rPr lang="es-ES" sz="3200" b="1" dirty="0"/>
              <a:t>nuevo paradigma </a:t>
            </a:r>
            <a:r>
              <a:rPr lang="es-ES" sz="3200" dirty="0"/>
              <a:t>en materia de gobiernos locales </a:t>
            </a:r>
            <a:r>
              <a:rPr lang="es-ES" sz="3200" dirty="0" smtClean="0"/>
              <a:t>y la participación ciudadana</a:t>
            </a:r>
          </a:p>
          <a:p>
            <a:pPr algn="just"/>
            <a:endParaRPr lang="es-ES" sz="3200" dirty="0" smtClean="0"/>
          </a:p>
        </p:txBody>
      </p:sp>
      <p:pic>
        <p:nvPicPr>
          <p:cNvPr id="6146" name="Picture 2" descr="C:\Users\Carlos H. Gadsden\Documents\Mis power points preferidos\imagenes de la tierra desde el espacio\image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456259"/>
            <a:ext cx="6667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3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1708" y="836712"/>
            <a:ext cx="5962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Este nuevo paradigma incluye </a:t>
            </a:r>
            <a:r>
              <a:rPr lang="es-ES" sz="3200" dirty="0"/>
              <a:t>nuevos enfoques que cruzan </a:t>
            </a:r>
            <a:endParaRPr lang="es-E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políticas públicas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calidad </a:t>
            </a:r>
            <a:r>
              <a:rPr lang="es-ES" sz="3200" dirty="0"/>
              <a:t>de </a:t>
            </a:r>
            <a:r>
              <a:rPr lang="es-ES" sz="3200" dirty="0" smtClean="0"/>
              <a:t>gestión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necesidades mínimas universales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tecnología </a:t>
            </a:r>
            <a:r>
              <a:rPr lang="es-ES" sz="3200" dirty="0"/>
              <a:t>de la </a:t>
            </a:r>
            <a:r>
              <a:rPr lang="es-ES" sz="3200" dirty="0" smtClean="0"/>
              <a:t>información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transparencia y eficacia gubernamental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 smtClean="0"/>
              <a:t>una participación ciudadana </a:t>
            </a:r>
            <a:r>
              <a:rPr lang="es-ES" sz="3200" dirty="0"/>
              <a:t>organizada y basada en datos.  </a:t>
            </a:r>
            <a:endParaRPr lang="es-ES" sz="3200" dirty="0" smtClean="0"/>
          </a:p>
        </p:txBody>
      </p:sp>
      <p:pic>
        <p:nvPicPr>
          <p:cNvPr id="7170" name="Picture 2" descr="C:\Users\Carlos H. Gadsden\Documents\Mis power points preferidos\imagenes de la tierra desde el espacio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6997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65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r>
              <a:rPr lang="es-ES" sz="2800" dirty="0" smtClean="0"/>
              <a:t>Esta </a:t>
            </a:r>
            <a:r>
              <a:rPr lang="es-ES" sz="2800" dirty="0"/>
              <a:t>directriz internacional ISO para </a:t>
            </a:r>
            <a:r>
              <a:rPr lang="es-ES" sz="2800" dirty="0" smtClean="0"/>
              <a:t>164 países</a:t>
            </a:r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Se ha traducido </a:t>
            </a:r>
            <a:r>
              <a:rPr lang="es-ES" sz="2800" dirty="0"/>
              <a:t>a 9 </a:t>
            </a:r>
            <a:r>
              <a:rPr lang="es-ES" sz="2800" dirty="0" smtClean="0"/>
              <a:t>idiomas: </a:t>
            </a:r>
          </a:p>
          <a:p>
            <a:r>
              <a:rPr lang="es-ES" sz="2800" dirty="0" smtClean="0"/>
              <a:t>árabe</a:t>
            </a:r>
            <a:r>
              <a:rPr lang="es-ES" sz="2800" dirty="0"/>
              <a:t>, chino mandarín, esloveno, español, francés, inglés, italiano, portugués y </a:t>
            </a:r>
            <a:r>
              <a:rPr lang="es-ES" sz="2800" dirty="0" smtClean="0"/>
              <a:t>ruso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endParaRPr lang="es-ES" sz="2400" dirty="0"/>
          </a:p>
        </p:txBody>
      </p:sp>
      <p:pic>
        <p:nvPicPr>
          <p:cNvPr id="8194" name="Picture 2" descr="C:\Users\Carlos H. Gadsden\Documents\Mis power points preferidos\imagenes de la tierra desde el espacio\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3266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rlos H. Gadsden\Documents\Mis power points preferidos\imagenes de la tierra desde el espacio\image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61" y="2132856"/>
            <a:ext cx="48173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1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548680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  <a:p>
            <a:r>
              <a:rPr lang="es-ES" sz="2800" dirty="0" smtClean="0"/>
              <a:t>Ahora, además de ser la norma internacional ISO para la calidad en gobiernos locales en 164 países</a:t>
            </a:r>
          </a:p>
          <a:p>
            <a:endParaRPr lang="es-E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Como IWA 4 fue adoptada como norma nacional en 12 países: </a:t>
            </a:r>
            <a:r>
              <a:rPr lang="es-ES" sz="2800" dirty="0"/>
              <a:t>Bolivia</a:t>
            </a:r>
            <a:r>
              <a:rPr lang="es-ES" sz="2800" dirty="0" smtClean="0"/>
              <a:t>, Botsuana, Costa </a:t>
            </a:r>
            <a:r>
              <a:rPr lang="es-ES" sz="2800" dirty="0"/>
              <a:t>Rica, </a:t>
            </a:r>
            <a:r>
              <a:rPr lang="es-ES" sz="2800" dirty="0" smtClean="0"/>
              <a:t> Eslovenia, </a:t>
            </a:r>
            <a:r>
              <a:rPr lang="es-ES" sz="2800" dirty="0"/>
              <a:t>Ecuador, </a:t>
            </a:r>
            <a:r>
              <a:rPr lang="es-ES" sz="2800" dirty="0" smtClean="0"/>
              <a:t>España, Holanda, </a:t>
            </a:r>
            <a:r>
              <a:rPr lang="es-ES" sz="2800" dirty="0"/>
              <a:t>Indonesia, </a:t>
            </a:r>
            <a:r>
              <a:rPr lang="es-ES" sz="2800" dirty="0" smtClean="0"/>
              <a:t>Italia,</a:t>
            </a:r>
            <a:r>
              <a:rPr lang="es-ES" sz="2800" dirty="0"/>
              <a:t> </a:t>
            </a:r>
            <a:r>
              <a:rPr lang="es-ES" sz="2800" dirty="0" smtClean="0"/>
              <a:t>México, Perú y Ucrania.  Están listos para hacerlo Argentina, Brasil y Colombia.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Es adicionalmente una norma COPANT para América Latina</a:t>
            </a:r>
            <a:endParaRPr lang="es-ES" sz="2400" dirty="0"/>
          </a:p>
        </p:txBody>
      </p:sp>
      <p:pic>
        <p:nvPicPr>
          <p:cNvPr id="5123" name="Picture 3" descr=" Mapa de la ubicacion de las Islas en el mapamund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996"/>
            <a:ext cx="9144000" cy="20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5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046" y="548680"/>
            <a:ext cx="78641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pPr algn="ctr"/>
            <a:r>
              <a:rPr lang="es-ES" sz="4400" dirty="0" smtClean="0"/>
              <a:t>EL 10 de febrero de 2014 se publicó la  </a:t>
            </a:r>
          </a:p>
          <a:p>
            <a:pPr algn="ctr"/>
            <a:r>
              <a:rPr lang="es-ES" sz="4400" b="1" dirty="0" smtClean="0"/>
              <a:t>norma </a:t>
            </a:r>
            <a:r>
              <a:rPr lang="es-ES" sz="4400" b="1" dirty="0"/>
              <a:t>internacional ISO 18091 para </a:t>
            </a:r>
            <a:r>
              <a:rPr lang="es-ES" sz="4400" b="1" dirty="0" smtClean="0"/>
              <a:t>la calidad en los Gobiernos </a:t>
            </a:r>
            <a:r>
              <a:rPr lang="es-ES" sz="4400" b="1" dirty="0"/>
              <a:t>locales.  </a:t>
            </a:r>
            <a:endParaRPr lang="es-MX" sz="3600" dirty="0"/>
          </a:p>
        </p:txBody>
      </p:sp>
      <p:pic>
        <p:nvPicPr>
          <p:cNvPr id="2050" name="Picture 2" descr="C:\Users\Carlos H. Gadsden\Documents\Mis power points preferidos\imagenes de la tierra desde el espacio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15609" y="4476114"/>
            <a:ext cx="3528391" cy="23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los H. Gadsden\Documents\Mis power points preferidos\imagenes de la tierra desde el espacio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115"/>
            <a:ext cx="3661140" cy="24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los H. Gadsden\Documents\Mis power points preferidos\imagenes de la tierra desde el espacio\image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8598"/>
            <a:ext cx="3672408" cy="24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44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Este </a:t>
            </a:r>
            <a:r>
              <a:rPr lang="es-ES" sz="2800" dirty="0"/>
              <a:t>nuevo estándar internacional ISO 18091 puede aportar </a:t>
            </a:r>
            <a:r>
              <a:rPr lang="es-ES" sz="2800" b="1" dirty="0"/>
              <a:t>un mapa</a:t>
            </a:r>
            <a:r>
              <a:rPr lang="es-ES" sz="2800" dirty="0"/>
              <a:t> </a:t>
            </a:r>
            <a:r>
              <a:rPr lang="es-ES" sz="2800" b="1" dirty="0" smtClean="0"/>
              <a:t>imprescindible que permita entender </a:t>
            </a:r>
            <a:r>
              <a:rPr lang="es-ES" sz="2800" b="1" dirty="0"/>
              <a:t>el </a:t>
            </a:r>
            <a:r>
              <a:rPr lang="es-ES" sz="2800" b="1" dirty="0" smtClean="0"/>
              <a:t>gobierno, ubicar y gestionar proyectos </a:t>
            </a:r>
            <a:r>
              <a:rPr lang="es-ES" sz="2800" dirty="0" smtClean="0"/>
              <a:t>y que oriente </a:t>
            </a:r>
            <a:r>
              <a:rPr lang="es-ES" sz="2800" dirty="0"/>
              <a:t>el modo de </a:t>
            </a:r>
            <a:r>
              <a:rPr lang="es-ES" sz="2800" dirty="0" smtClean="0"/>
              <a:t>fomentar y ordenar una participación ciudadana eficaz en </a:t>
            </a:r>
            <a:r>
              <a:rPr lang="es-ES" sz="2800" dirty="0"/>
              <a:t>el </a:t>
            </a:r>
            <a:r>
              <a:rPr lang="es-ES" sz="2800" dirty="0" smtClean="0"/>
              <a:t>terreno, </a:t>
            </a:r>
            <a:r>
              <a:rPr lang="es-ES" sz="2800" dirty="0"/>
              <a:t>incomprendido y poco explorado a </a:t>
            </a:r>
            <a:r>
              <a:rPr lang="es-ES" sz="2800" dirty="0" smtClean="0"/>
              <a:t>profundidad, </a:t>
            </a:r>
            <a:r>
              <a:rPr lang="es-ES" sz="2800" dirty="0"/>
              <a:t>de los gobiernos locales.  </a:t>
            </a:r>
            <a:endParaRPr lang="es-ES" sz="2800" dirty="0" smtClean="0"/>
          </a:p>
          <a:p>
            <a:endParaRPr lang="es-ES" sz="2000" dirty="0"/>
          </a:p>
          <a:p>
            <a:endParaRPr lang="es-ES" sz="1600" b="1" dirty="0"/>
          </a:p>
        </p:txBody>
      </p:sp>
      <p:pic>
        <p:nvPicPr>
          <p:cNvPr id="3074" name="Picture 2" descr="C:\Users\Carlos H. Gadsden\Documents\Mis power points preferidos\imagenes de la tierra desde el espacio\image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98" y="3755261"/>
            <a:ext cx="4701902" cy="313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rlos H. Gadsden\Documents\Mis power points preferidos\imagenes de la tierra desde el espacio\image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" y="3742189"/>
            <a:ext cx="4442966" cy="31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348660"/>
            <a:ext cx="1363179" cy="96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98504"/>
            <a:ext cx="1363179" cy="96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1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>
            <a:fillRect/>
          </a:stretch>
        </p:blipFill>
        <p:spPr bwMode="auto">
          <a:xfrm>
            <a:off x="3131840" y="2366934"/>
            <a:ext cx="6155092" cy="459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16632"/>
            <a:ext cx="8496944" cy="36625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es-ES" sz="2800" dirty="0">
              <a:solidFill>
                <a:srgbClr val="C00000"/>
              </a:solidFill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mapa como éste, las incursiones en temas de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GOBERNANZA DEMOCRÁTICA posiblemente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 rocen la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superficie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difícilmente podrán lograr acceder a la transversalidad horizontal y vertical que las políticas públicas exigen para ser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eficaces 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2272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3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74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pPr algn="just"/>
            <a:r>
              <a:rPr lang="es-ES" sz="2800" dirty="0" smtClean="0"/>
              <a:t>Los </a:t>
            </a:r>
            <a:r>
              <a:rPr lang="es-ES" sz="2800" dirty="0"/>
              <a:t>ciudadanos podrán enviar miles de mensajes, pero difícilmente cobrarán coherencia y confiabilidad en su aplicación y </a:t>
            </a:r>
            <a:r>
              <a:rPr lang="es-ES" sz="2800" dirty="0" smtClean="0"/>
              <a:t>respuesta.  Se requiere un modelo que permita una comunicación efectiva de todas las partes y que produzca resultados </a:t>
            </a:r>
          </a:p>
          <a:p>
            <a:endParaRPr lang="es-ES" sz="1600" b="1" dirty="0"/>
          </a:p>
        </p:txBody>
      </p:sp>
      <p:pic>
        <p:nvPicPr>
          <p:cNvPr id="1028" name="Picture 4" descr="https://scontent-b.xx.fbcdn.net/hphotos-frc3/542535_321017124634067_20587271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60654"/>
            <a:ext cx="4861545" cy="36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57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pamundi, mapa antiguo, año16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67" y="2963467"/>
            <a:ext cx="5563001" cy="39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20689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Más </a:t>
            </a:r>
            <a:r>
              <a:rPr lang="es-ES" sz="2800" b="1" dirty="0"/>
              <a:t>allá de la transparencia, </a:t>
            </a:r>
            <a:r>
              <a:rPr lang="es-ES" sz="2800" b="1" dirty="0" smtClean="0"/>
              <a:t>el ISO </a:t>
            </a:r>
            <a:r>
              <a:rPr lang="es-ES" sz="2800" b="1" dirty="0"/>
              <a:t>18091</a:t>
            </a:r>
            <a:r>
              <a:rPr lang="es-ES" sz="2800" dirty="0"/>
              <a:t> muestra una realidad de coherencia y acceso a verdades éticas expresadas como estándares </a:t>
            </a:r>
            <a:r>
              <a:rPr lang="es-ES" sz="2800" dirty="0" smtClean="0"/>
              <a:t>universales.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400" dirty="0" smtClean="0"/>
              <a:t>Auténtico lenguaje de</a:t>
            </a:r>
          </a:p>
          <a:p>
            <a:pPr algn="just"/>
            <a:r>
              <a:rPr lang="es-ES" sz="2400" dirty="0" smtClean="0"/>
              <a:t>Políticas Públicas que </a:t>
            </a:r>
          </a:p>
          <a:p>
            <a:pPr algn="just"/>
            <a:r>
              <a:rPr lang="es-ES" sz="2400" dirty="0" smtClean="0"/>
              <a:t>permiten que iniciativas de </a:t>
            </a:r>
          </a:p>
          <a:p>
            <a:pPr algn="just"/>
            <a:r>
              <a:rPr lang="es-ES" sz="2400" dirty="0" smtClean="0"/>
              <a:t>Gobernanza se realicen </a:t>
            </a:r>
          </a:p>
          <a:p>
            <a:pPr algn="just"/>
            <a:r>
              <a:rPr lang="es-ES" sz="2400" dirty="0" smtClean="0"/>
              <a:t>con una enorme profundidad </a:t>
            </a:r>
          </a:p>
          <a:p>
            <a:pPr algn="just"/>
            <a:r>
              <a:rPr lang="es-ES" sz="2400" dirty="0"/>
              <a:t>y</a:t>
            </a:r>
            <a:r>
              <a:rPr lang="es-ES" sz="2400" dirty="0" smtClean="0"/>
              <a:t> alcance</a:t>
            </a:r>
            <a:r>
              <a:rPr lang="es-ES" sz="2400" dirty="0"/>
              <a:t>, </a:t>
            </a:r>
            <a:endParaRPr lang="es-ES" sz="2400" dirty="0" smtClean="0"/>
          </a:p>
          <a:p>
            <a:pPr algn="just"/>
            <a:r>
              <a:rPr lang="es-ES" sz="2400" dirty="0" smtClean="0"/>
              <a:t>de forma simple, </a:t>
            </a:r>
          </a:p>
          <a:p>
            <a:pPr algn="just"/>
            <a:r>
              <a:rPr lang="es-ES" sz="2400" dirty="0" smtClean="0"/>
              <a:t>accesible y útil para </a:t>
            </a:r>
          </a:p>
          <a:p>
            <a:pPr algn="just"/>
            <a:r>
              <a:rPr lang="es-ES" sz="2400" dirty="0" smtClean="0"/>
              <a:t>todos los ciudadanos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280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295400" y="836712"/>
            <a:ext cx="6553200" cy="5201424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</a:t>
            </a:r>
            <a:r>
              <a:rPr lang="es-MX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 QUÉ?</a:t>
            </a:r>
            <a:endParaRPr lang="es-MX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3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Más </a:t>
            </a:r>
            <a:r>
              <a:rPr lang="es-ES" sz="2800" b="1" dirty="0"/>
              <a:t>allá de la eficiencia</a:t>
            </a:r>
            <a:r>
              <a:rPr lang="es-ES" sz="2800" dirty="0"/>
              <a:t>, abre a niveles insospechados de </a:t>
            </a:r>
            <a:r>
              <a:rPr lang="es-ES" sz="2800" b="1" dirty="0"/>
              <a:t>participación eficaz y apasionada por el bien público de los </a:t>
            </a:r>
            <a:r>
              <a:rPr lang="es-ES" sz="2800" b="1" dirty="0" smtClean="0"/>
              <a:t>ciudadanos Y DE LOS MISMOS SERVIDORES PÚBLICOS</a:t>
            </a:r>
            <a:endParaRPr lang="es-MX" sz="3200" b="1" dirty="0"/>
          </a:p>
        </p:txBody>
      </p:sp>
      <p:pic>
        <p:nvPicPr>
          <p:cNvPr id="3078" name="Picture 6" descr="Mapa de Puerto Rico en El Mundo, Google Ear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4" y="2708920"/>
            <a:ext cx="3810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5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Este </a:t>
            </a:r>
            <a:r>
              <a:rPr lang="es-ES" sz="2800" dirty="0"/>
              <a:t>estándar es un </a:t>
            </a:r>
            <a:r>
              <a:rPr lang="es-ES" sz="2800" b="1" dirty="0"/>
              <a:t>mapa de ruta fundamental para hacer políticamente viable lo técnicamente indispensable</a:t>
            </a:r>
            <a:r>
              <a:rPr lang="es-ES" sz="2800" dirty="0"/>
              <a:t>, de forma integral y coherente, visualizando a los diversos niveles de gobiernos en una ciudad organizada, participativa e </a:t>
            </a:r>
            <a:r>
              <a:rPr lang="es-ES" sz="2800" dirty="0" smtClean="0"/>
              <a:t>inteligente</a:t>
            </a:r>
            <a:endParaRPr lang="es-MX" sz="2800" dirty="0"/>
          </a:p>
          <a:p>
            <a:endParaRPr lang="es-MX" dirty="0"/>
          </a:p>
        </p:txBody>
      </p:sp>
      <p:pic>
        <p:nvPicPr>
          <p:cNvPr id="3" name="Picture 2" descr="http://toolbar.inbox.com/cms/imgfolder/LP_img_satelite3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9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5" y="476672"/>
            <a:ext cx="90364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ISO 18091</a:t>
            </a:r>
          </a:p>
          <a:p>
            <a:pPr algn="ctr"/>
            <a:endParaRPr lang="es-MX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MX" sz="2400" dirty="0">
                <a:solidFill>
                  <a:srgbClr val="C00000"/>
                </a:solidFill>
              </a:rPr>
              <a:t>Además de convertirse en la </a:t>
            </a:r>
            <a:r>
              <a:rPr lang="es-MX" sz="2400" b="1" dirty="0">
                <a:solidFill>
                  <a:srgbClr val="C00000"/>
                </a:solidFill>
              </a:rPr>
              <a:t>norma internacional </a:t>
            </a:r>
          </a:p>
          <a:p>
            <a:r>
              <a:rPr lang="es-MX" sz="2400" b="1" dirty="0">
                <a:solidFill>
                  <a:srgbClr val="C00000"/>
                </a:solidFill>
              </a:rPr>
              <a:t>para aplicar la ISO 9001 en </a:t>
            </a:r>
          </a:p>
          <a:p>
            <a:r>
              <a:rPr lang="es-MX" sz="2400" b="1" dirty="0">
                <a:solidFill>
                  <a:srgbClr val="C00000"/>
                </a:solidFill>
              </a:rPr>
              <a:t>cualquier gobierno local en </a:t>
            </a:r>
          </a:p>
          <a:p>
            <a:r>
              <a:rPr lang="es-MX" sz="2400" b="1" dirty="0">
                <a:solidFill>
                  <a:srgbClr val="C00000"/>
                </a:solidFill>
              </a:rPr>
              <a:t>el mundo, </a:t>
            </a:r>
          </a:p>
          <a:p>
            <a:r>
              <a:rPr lang="es-MX" sz="2400" dirty="0" smtClean="0">
                <a:solidFill>
                  <a:srgbClr val="C00000"/>
                </a:solidFill>
              </a:rPr>
              <a:t>tiene </a:t>
            </a:r>
            <a:r>
              <a:rPr lang="es-MX" sz="2400" dirty="0">
                <a:solidFill>
                  <a:srgbClr val="C00000"/>
                </a:solidFill>
              </a:rPr>
              <a:t>características que </a:t>
            </a:r>
            <a:endParaRPr lang="es-MX" sz="2400" dirty="0" smtClean="0">
              <a:solidFill>
                <a:srgbClr val="C00000"/>
              </a:solidFill>
            </a:endParaRPr>
          </a:p>
          <a:p>
            <a:r>
              <a:rPr lang="es-MX" sz="2400" dirty="0" smtClean="0">
                <a:solidFill>
                  <a:srgbClr val="C00000"/>
                </a:solidFill>
              </a:rPr>
              <a:t>lo </a:t>
            </a:r>
            <a:r>
              <a:rPr lang="es-MX" sz="2400" dirty="0">
                <a:solidFill>
                  <a:srgbClr val="C00000"/>
                </a:solidFill>
              </a:rPr>
              <a:t>hacen </a:t>
            </a:r>
            <a:r>
              <a:rPr lang="es-MX" sz="2400" b="1" dirty="0" smtClean="0">
                <a:solidFill>
                  <a:srgbClr val="C00000"/>
                </a:solidFill>
              </a:rPr>
              <a:t>ESPECIAL </a:t>
            </a:r>
            <a:r>
              <a:rPr lang="es-MX" sz="2400" dirty="0" smtClean="0">
                <a:solidFill>
                  <a:srgbClr val="C00000"/>
                </a:solidFill>
              </a:rPr>
              <a:t>y tal vez </a:t>
            </a:r>
            <a:r>
              <a:rPr lang="es-MX" sz="2400" b="1" dirty="0">
                <a:solidFill>
                  <a:srgbClr val="C00000"/>
                </a:solidFill>
              </a:rPr>
              <a:t>Ú</a:t>
            </a:r>
            <a:r>
              <a:rPr lang="es-MX" sz="2400" b="1" dirty="0" smtClean="0">
                <a:solidFill>
                  <a:srgbClr val="C00000"/>
                </a:solidFill>
              </a:rPr>
              <a:t>NICO: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3645024"/>
            <a:ext cx="8604449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rgbClr val="002060"/>
                </a:solidFill>
              </a:rPr>
              <a:t>ES UN </a:t>
            </a:r>
            <a:r>
              <a:rPr lang="es-MX" sz="2400" b="1" dirty="0">
                <a:solidFill>
                  <a:srgbClr val="002060"/>
                </a:solidFill>
              </a:rPr>
              <a:t>MAPA</a:t>
            </a:r>
          </a:p>
          <a:p>
            <a:pPr marL="514350" indent="-514350">
              <a:buFont typeface="+mj-lt"/>
              <a:buAutoNum type="arabicPeriod"/>
            </a:pPr>
            <a:endParaRPr lang="es-MX" sz="2400" b="1" dirty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/>
              <a:t>ES UN </a:t>
            </a:r>
            <a:r>
              <a:rPr lang="es-MX" sz="2400" b="1" dirty="0"/>
              <a:t>VISOR</a:t>
            </a:r>
          </a:p>
          <a:p>
            <a:pPr marL="514350" indent="-514350">
              <a:buFont typeface="+mj-lt"/>
              <a:buAutoNum type="arabicPeriod"/>
            </a:pPr>
            <a:endParaRPr lang="es-MX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ES UN ORDENADOR </a:t>
            </a:r>
          </a:p>
          <a:p>
            <a:pPr marL="514350" indent="-514350">
              <a:buFont typeface="+mj-lt"/>
              <a:buAutoNum type="arabicPeriod"/>
            </a:pPr>
            <a:endParaRPr lang="es-MX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rgbClr val="002060"/>
                </a:solidFill>
              </a:rPr>
              <a:t>ES UN LENGUAJE</a:t>
            </a:r>
            <a:endParaRPr lang="es-MX" sz="24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sz="2400" b="1" dirty="0" smtClean="0"/>
          </a:p>
          <a:p>
            <a:pPr marL="514350" indent="-514350">
              <a:buFont typeface="+mj-lt"/>
              <a:buAutoNum type="arabicPeriod"/>
            </a:pPr>
            <a:endParaRPr lang="es-MX" sz="2400" b="1" dirty="0"/>
          </a:p>
          <a:p>
            <a:pPr marL="514350" indent="-514350">
              <a:buFont typeface="+mj-lt"/>
              <a:buAutoNum type="arabicPeriod"/>
            </a:pPr>
            <a:endParaRPr lang="es-MX" sz="2400" b="1" dirty="0" smtClean="0"/>
          </a:p>
          <a:p>
            <a:pPr marL="514350" indent="-514350">
              <a:buFont typeface="+mj-lt"/>
              <a:buAutoNum type="arabicPeriod"/>
            </a:pPr>
            <a:endParaRPr lang="es-MX" sz="2400" b="1" dirty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3">
                    <a:lumMod val="75000"/>
                  </a:schemeClr>
                </a:solidFill>
              </a:rPr>
              <a:t>ES UN 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DISTRIBUIDOR DE TAREAS</a:t>
            </a:r>
          </a:p>
          <a:p>
            <a:pPr marL="514350" indent="-514350">
              <a:buFont typeface="+mj-lt"/>
              <a:buAutoNum type="arabicPeriod"/>
            </a:pPr>
            <a:endParaRPr lang="es-MX" sz="2400" b="1" dirty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rgbClr val="002060"/>
                </a:solidFill>
              </a:rPr>
              <a:t>ES UN </a:t>
            </a:r>
            <a:r>
              <a:rPr lang="es-MX" sz="2400" b="1" dirty="0">
                <a:solidFill>
                  <a:srgbClr val="002060"/>
                </a:solidFill>
              </a:rPr>
              <a:t>INTEGRADOR </a:t>
            </a:r>
            <a:r>
              <a:rPr lang="es-MX" sz="2400" b="1" dirty="0" smtClean="0">
                <a:solidFill>
                  <a:srgbClr val="002060"/>
                </a:solidFill>
              </a:rPr>
              <a:t>SISTÉMICO</a:t>
            </a:r>
          </a:p>
          <a:p>
            <a:pPr marL="514350" indent="-514350">
              <a:buFont typeface="+mj-lt"/>
              <a:buAutoNum type="arabicPeriod"/>
            </a:pPr>
            <a:endParaRPr lang="es-MX" sz="2400" b="1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b="1" dirty="0" smtClean="0">
                <a:solidFill>
                  <a:srgbClr val="C00000"/>
                </a:solidFill>
              </a:rPr>
              <a:t>ES UN </a:t>
            </a:r>
            <a:r>
              <a:rPr lang="es-MX" sz="2400" b="1" dirty="0">
                <a:solidFill>
                  <a:srgbClr val="C00000"/>
                </a:solidFill>
              </a:rPr>
              <a:t>NUEVO PARADIGMA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9" y="1772816"/>
            <a:ext cx="1800200" cy="12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8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7644" y="550421"/>
            <a:ext cx="846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VISIÓN MUNICIPAL DE LEÓN A AGENDA DESDE LO LOCAL DE MÉXICO PARA DESPUÉS SER NORMA INTERNACIONAL ISO 18091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-1" y="2348880"/>
            <a:ext cx="9036497" cy="4405899"/>
            <a:chOff x="-163550" y="2748208"/>
            <a:chExt cx="9145506" cy="3533914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127565" y="3140968"/>
              <a:ext cx="883692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674018" y="2760522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latin typeface="Aharoni" pitchFamily="2" charset="-79"/>
                  <a:cs typeface="Aharoni" pitchFamily="2" charset="-79"/>
                </a:rPr>
                <a:t>1989-1997</a:t>
              </a:r>
              <a:endParaRPr lang="es-MX" sz="20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-163550" y="3171641"/>
              <a:ext cx="2635098" cy="311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00" b="1" i="1" dirty="0" smtClean="0"/>
                <a:t>Gobierno Municipal de León y Gobierno del Estado de Guanajuato</a:t>
              </a:r>
            </a:p>
            <a:p>
              <a:pPr algn="just"/>
              <a:endParaRPr lang="es-MX" sz="1600" b="1" i="1" dirty="0" smtClean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Auto evaluación e </a:t>
              </a:r>
              <a:r>
                <a:rPr lang="es-MX" sz="1400" b="1" dirty="0" smtClean="0"/>
                <a:t>Innovación Municipal de León 1989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b="1" dirty="0" smtClean="0"/>
                <a:t>54 Reuniones Mensuales  de alcaldes </a:t>
              </a:r>
              <a:r>
                <a:rPr lang="es-MX" sz="1400" dirty="0" smtClean="0"/>
                <a:t>con el Gobernador y </a:t>
              </a:r>
              <a:r>
                <a:rPr lang="es-MX" sz="1400" b="1" dirty="0" smtClean="0"/>
                <a:t>Tianguis de Secretarios </a:t>
              </a:r>
              <a:r>
                <a:rPr lang="es-MX" sz="1400" dirty="0" smtClean="0"/>
                <a:t>(antecedente del miércoles ciudadano)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b="1" dirty="0" smtClean="0"/>
                <a:t>Evaluación integral a los 46 municipios </a:t>
              </a:r>
              <a:r>
                <a:rPr lang="es-MX" sz="1400" dirty="0" smtClean="0"/>
                <a:t>para la </a:t>
              </a:r>
              <a:r>
                <a:rPr lang="es-MX" sz="1400" b="1" dirty="0" smtClean="0"/>
                <a:t>municipalización de 104 asuntos </a:t>
              </a:r>
              <a:r>
                <a:rPr lang="es-MX" sz="1400" dirty="0" smtClean="0"/>
                <a:t>del estado de Guanajuato </a:t>
              </a:r>
              <a:endParaRPr lang="es-MX" sz="14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916745" y="2771530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latin typeface="Aharoni" pitchFamily="2" charset="-79"/>
                  <a:cs typeface="Aharoni" pitchFamily="2" charset="-79"/>
                </a:rPr>
                <a:t>1999-2003</a:t>
              </a:r>
              <a:endParaRPr lang="es-MX" sz="20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235603" y="3171641"/>
              <a:ext cx="2446631" cy="286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i="1" dirty="0" smtClean="0"/>
                <a:t>     </a:t>
              </a:r>
              <a:r>
                <a:rPr lang="es-MX" sz="1600" b="1" i="1" dirty="0" smtClean="0"/>
                <a:t>Gobierno Federal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Plan Nacional de Desarrollo: </a:t>
              </a:r>
              <a:r>
                <a:rPr lang="es-MX" sz="1400" b="1" dirty="0" smtClean="0"/>
                <a:t>Programa Nacional para un Auténtico Federalismo </a:t>
              </a:r>
              <a:r>
                <a:rPr lang="es-MX" sz="1400" dirty="0" smtClean="0"/>
                <a:t>2002-2006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Autodiagnóstico desde los 2440 Municipios del país</a:t>
              </a:r>
              <a:r>
                <a:rPr lang="es-MX" sz="1400" b="1" dirty="0" smtClean="0"/>
                <a:t>: Agenda Desde lo Local 2002-2013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OEA / RIAD</a:t>
              </a:r>
              <a:r>
                <a:rPr lang="es-MX" sz="1400" b="1" dirty="0" smtClean="0"/>
                <a:t>: Plan de las Américas de Ciudad de México</a:t>
              </a:r>
              <a:r>
                <a:rPr lang="es-MX" sz="1400" dirty="0"/>
                <a:t> </a:t>
              </a:r>
              <a:r>
                <a:rPr lang="es-MX" sz="1400" b="1" dirty="0" smtClean="0"/>
                <a:t>para Gobiernos locales </a:t>
              </a:r>
              <a:r>
                <a:rPr lang="es-MX" sz="1400" dirty="0" smtClean="0"/>
                <a:t>Resolución OEA Asamblea Quito 2004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105029" y="2757877"/>
              <a:ext cx="1617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latin typeface="Aharoni" pitchFamily="2" charset="-79"/>
                  <a:cs typeface="Aharoni" pitchFamily="2" charset="-79"/>
                </a:rPr>
                <a:t>2004/2005-2009</a:t>
              </a:r>
              <a:endParaRPr lang="es-MX" sz="20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97562" y="3171641"/>
              <a:ext cx="2416725" cy="303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i="1" dirty="0" smtClean="0"/>
                <a:t>     </a:t>
              </a:r>
              <a:r>
                <a:rPr lang="es-MX" sz="1600" b="1" i="1" dirty="0" smtClean="0"/>
                <a:t>ISO IWA 4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Evaluación URBAL y reunión INLAC </a:t>
              </a:r>
              <a:r>
                <a:rPr lang="es-MX" sz="1400" dirty="0"/>
                <a:t>en </a:t>
              </a:r>
              <a:r>
                <a:rPr lang="es-MX" sz="1400" b="1" dirty="0" smtClean="0"/>
                <a:t>Santiago de Chile 2004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Asamblea Plenaria ISO TC 176 </a:t>
              </a:r>
              <a:r>
                <a:rPr lang="es-MX" sz="1400" b="1" dirty="0" smtClean="0"/>
                <a:t>Malasia 2004</a:t>
              </a:r>
              <a:endParaRPr lang="es-MX" sz="1400" b="1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/>
                <a:t>Taller  </a:t>
              </a:r>
              <a:r>
                <a:rPr lang="es-MX" sz="1400" dirty="0" smtClean="0"/>
                <a:t>Internacional de Acuerdo ISO  para gobiernos locales en </a:t>
              </a:r>
              <a:r>
                <a:rPr lang="es-MX" sz="1400" b="1" dirty="0" smtClean="0"/>
                <a:t>Veracruz 2005 </a:t>
              </a:r>
              <a:r>
                <a:rPr lang="es-MX" sz="1400" dirty="0" smtClean="0"/>
                <a:t>con INLAC: </a:t>
              </a:r>
              <a:r>
                <a:rPr lang="es-MX" sz="1400" b="1" dirty="0" smtClean="0"/>
                <a:t>ISO IWA 4 2005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Plan de </a:t>
              </a:r>
              <a:r>
                <a:rPr lang="es-MX" sz="1400" b="1" dirty="0" smtClean="0"/>
                <a:t>Gran Visión México 2006-2030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Taller Internacional de Acuerdo en </a:t>
              </a:r>
              <a:r>
                <a:rPr lang="es-MX" sz="1400" b="1" dirty="0" smtClean="0"/>
                <a:t>León 2008  ISO/IWA 4:2009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228608" y="2748208"/>
              <a:ext cx="1122984" cy="32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latin typeface="Aharoni" pitchFamily="2" charset="-79"/>
                  <a:cs typeface="Aharoni" pitchFamily="2" charset="-79"/>
                </a:rPr>
                <a:t>2011-2014</a:t>
              </a:r>
              <a:endParaRPr lang="es-MX" sz="20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876464" y="3171641"/>
              <a:ext cx="2105492" cy="303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i="1" dirty="0" smtClean="0"/>
                <a:t>     ISO 18091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Inicio de trabajos  de la 18091 </a:t>
              </a:r>
              <a:r>
                <a:rPr lang="es-MX" sz="1400" b="1" dirty="0" smtClean="0"/>
                <a:t>Ginebra 2011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dirty="0" smtClean="0"/>
                <a:t>Reuniones internacionales del ISO/TC176/WG04 en </a:t>
              </a:r>
              <a:r>
                <a:rPr lang="es-MX" sz="1400" b="1" dirty="0" smtClean="0"/>
                <a:t>Tokio, Bogotá, San Petersburgo, Punta Cana, León, Armenia, Porto</a:t>
              </a:r>
              <a:r>
                <a:rPr lang="es-MX" sz="1400" dirty="0" smtClean="0"/>
                <a:t>,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b="1" dirty="0" smtClean="0"/>
                <a:t>Aprobación Mundial 2012</a:t>
              </a:r>
              <a:r>
                <a:rPr lang="es-MX" sz="1400" dirty="0" smtClean="0"/>
                <a:t> con 98% de votos positivos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s-MX" sz="1400" b="1" dirty="0" smtClean="0"/>
                <a:t>Publicación de la ISO 18091 en 2014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931906" y="1260049"/>
            <a:ext cx="688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latin typeface="Arial Rounded MT Bold" pitchFamily="34" charset="0"/>
                <a:cs typeface="Aharoni" pitchFamily="2" charset="-79"/>
              </a:rPr>
              <a:t>Una historia de 25 años de </a:t>
            </a:r>
            <a:r>
              <a:rPr lang="es-MX" sz="1600" dirty="0">
                <a:latin typeface="Arial Rounded MT Bold" pitchFamily="34" charset="0"/>
                <a:cs typeface="Aharoni" pitchFamily="2" charset="-79"/>
              </a:rPr>
              <a:t>A</a:t>
            </a:r>
            <a:r>
              <a:rPr lang="es-MX" sz="1600" dirty="0" smtClean="0">
                <a:latin typeface="Arial Rounded MT Bold" pitchFamily="34" charset="0"/>
                <a:cs typeface="Aharoni" pitchFamily="2" charset="-79"/>
              </a:rPr>
              <a:t>cción </a:t>
            </a:r>
            <a:r>
              <a:rPr lang="es-MX" sz="1600" dirty="0">
                <a:latin typeface="Arial Rounded MT Bold" pitchFamily="34" charset="0"/>
                <a:cs typeface="Aharoni" pitchFamily="2" charset="-79"/>
              </a:rPr>
              <a:t>I</a:t>
            </a:r>
            <a:r>
              <a:rPr lang="es-MX" sz="1600" dirty="0" smtClean="0">
                <a:latin typeface="Arial Rounded MT Bold" pitchFamily="34" charset="0"/>
                <a:cs typeface="Aharoni" pitchFamily="2" charset="-79"/>
              </a:rPr>
              <a:t>nvestigación</a:t>
            </a:r>
          </a:p>
          <a:p>
            <a:r>
              <a:rPr lang="es-MX" sz="1600" dirty="0" smtClean="0">
                <a:latin typeface="Arial Rounded MT Bold" pitchFamily="34" charset="0"/>
                <a:cs typeface="Aharoni" pitchFamily="2" charset="-79"/>
              </a:rPr>
              <a:t>AGENDA DESDE LO LOCAL… IWA 4… ISO/IWA 4:2009… ISO 18091</a:t>
            </a:r>
            <a:endParaRPr lang="es-MX" sz="16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36189" r="19168" b="55948"/>
          <a:stretch/>
        </p:blipFill>
        <p:spPr bwMode="auto">
          <a:xfrm>
            <a:off x="1073982" y="1914787"/>
            <a:ext cx="545690" cy="5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36189" r="19168" b="55948"/>
          <a:stretch/>
        </p:blipFill>
        <p:spPr bwMode="auto">
          <a:xfrm>
            <a:off x="7626710" y="1887841"/>
            <a:ext cx="545690" cy="5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36189" r="19168" b="55948"/>
          <a:stretch/>
        </p:blipFill>
        <p:spPr bwMode="auto">
          <a:xfrm>
            <a:off x="5610486" y="1914787"/>
            <a:ext cx="545690" cy="5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8" t="36189" r="19168" b="55948"/>
          <a:stretch/>
        </p:blipFill>
        <p:spPr bwMode="auto">
          <a:xfrm>
            <a:off x="3306230" y="1914787"/>
            <a:ext cx="545690" cy="5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"/>
          <p:cNvSpPr txBox="1">
            <a:spLocks noChangeArrowheads="1"/>
          </p:cNvSpPr>
          <p:nvPr/>
        </p:nvSpPr>
        <p:spPr bwMode="auto">
          <a:xfrm>
            <a:off x="339725" y="2205038"/>
            <a:ext cx="8448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s-ES" sz="2400" dirty="0">
                <a:latin typeface="Century Gothic" panose="020B0502020202020204" pitchFamily="34" charset="0"/>
              </a:rPr>
              <a:t>Hoy los Gobiernos Locales son los primeros y más básicos proveedores de cualquier esfuerzo ciudadano y también de casi cualquier empresa imaginable.</a:t>
            </a:r>
          </a:p>
        </p:txBody>
      </p:sp>
      <p:pic>
        <p:nvPicPr>
          <p:cNvPr id="20483" name="Picture 14" descr="autoconsu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6"/>
          <a:stretch>
            <a:fillRect/>
          </a:stretch>
        </p:blipFill>
        <p:spPr bwMode="auto">
          <a:xfrm>
            <a:off x="6621463" y="4154488"/>
            <a:ext cx="207803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5" descr="policia_mun_me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>
            <a:fillRect/>
          </a:stretch>
        </p:blipFill>
        <p:spPr bwMode="auto">
          <a:xfrm>
            <a:off x="2649538" y="4149725"/>
            <a:ext cx="1984375" cy="1728788"/>
          </a:xfrm>
          <a:prstGeom prst="rect">
            <a:avLst/>
          </a:pr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7" descr="enfermeras_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164013"/>
            <a:ext cx="2384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8" descr="secretaria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7027"/>
          <a:stretch>
            <a:fillRect/>
          </a:stretch>
        </p:blipFill>
        <p:spPr bwMode="auto">
          <a:xfrm>
            <a:off x="4630738" y="4149725"/>
            <a:ext cx="20034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0825" y="862013"/>
            <a:ext cx="864235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Los Municipios como Proveedores de Servicios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5138" y="2060848"/>
            <a:ext cx="26638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Un buen Gobierno </a:t>
            </a:r>
          </a:p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es aquel que es </a:t>
            </a:r>
          </a:p>
          <a:p>
            <a:pPr algn="ctr" eaLnBrk="1" hangingPunct="1"/>
            <a:r>
              <a:rPr lang="es-MX" sz="2800" b="1" dirty="0">
                <a:solidFill>
                  <a:srgbClr val="DE0000"/>
                </a:solidFill>
                <a:latin typeface="Century Gothic" panose="020B0502020202020204" pitchFamily="34" charset="0"/>
              </a:rPr>
              <a:t>CONFIABLE</a:t>
            </a:r>
            <a:endParaRPr lang="es-ES" sz="2800" b="1" dirty="0">
              <a:solidFill>
                <a:srgbClr val="DE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5782443" y="2060848"/>
            <a:ext cx="2894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Los Ciudadanos necesitan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confiar</a:t>
            </a:r>
            <a:r>
              <a:rPr lang="es-MX" sz="2400" b="1" dirty="0" smtClean="0">
                <a:latin typeface="Century Gothic" panose="020B0502020202020204" pitchFamily="34" charset="0"/>
              </a:rPr>
              <a:t> </a:t>
            </a:r>
            <a:endParaRPr lang="es-MX" sz="2400" b="1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en sus Gobiernos</a:t>
            </a:r>
            <a:endParaRPr lang="es-ES" sz="2400" b="1" dirty="0">
              <a:latin typeface="Century Gothic" panose="020B0502020202020204" pitchFamily="34" charset="0"/>
            </a:endParaRPr>
          </a:p>
        </p:txBody>
      </p:sp>
      <p:pic>
        <p:nvPicPr>
          <p:cNvPr id="22532" name="Picture 10" descr="capacitacion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879850"/>
            <a:ext cx="23764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asistenci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8738"/>
            <a:ext cx="22320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humanresources.blogs.ie.edu/files/2011/05/confianza_blog_Alberto-Andr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989138"/>
            <a:ext cx="2524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0825" y="692150"/>
            <a:ext cx="864235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Gobiernos Confiables - Ciudadanos Confiables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131840" y="4365104"/>
            <a:ext cx="2894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Los Ciudadanos </a:t>
            </a:r>
            <a:r>
              <a:rPr lang="es-MX" sz="2400" b="1" dirty="0" smtClean="0">
                <a:latin typeface="Century Gothic" panose="020B0502020202020204" pitchFamily="34" charset="0"/>
              </a:rPr>
              <a:t>deben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asegurarse de ser confiables </a:t>
            </a:r>
            <a:r>
              <a:rPr lang="es-MX" sz="2400" b="1" dirty="0" smtClean="0">
                <a:latin typeface="Century Gothic" panose="020B0502020202020204" pitchFamily="34" charset="0"/>
              </a:rPr>
              <a:t>para hacer confiables a sus </a:t>
            </a:r>
            <a:r>
              <a:rPr lang="es-MX" sz="2400" b="1" dirty="0">
                <a:latin typeface="Century Gothic" panose="020B0502020202020204" pitchFamily="34" charset="0"/>
              </a:rPr>
              <a:t>Gobiernos</a:t>
            </a:r>
            <a:endParaRPr lang="es-ES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107504" y="5036983"/>
            <a:ext cx="50405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400" b="1" dirty="0">
                <a:latin typeface="Century Gothic" panose="020B0502020202020204" pitchFamily="34" charset="0"/>
              </a:rPr>
              <a:t>Los </a:t>
            </a:r>
            <a:r>
              <a:rPr lang="es-MX" sz="2400" b="1" dirty="0" smtClean="0">
                <a:latin typeface="Century Gothic" panose="020B0502020202020204" pitchFamily="34" charset="0"/>
              </a:rPr>
              <a:t>gobiernos también  necesitan confiar en </a:t>
            </a:r>
            <a:r>
              <a:rPr lang="es-MX" sz="2400" b="1" dirty="0">
                <a:latin typeface="Century Gothic" panose="020B0502020202020204" pitchFamily="34" charset="0"/>
              </a:rPr>
              <a:t>sus </a:t>
            </a:r>
            <a:r>
              <a:rPr lang="es-MX" sz="2400" b="1" dirty="0" smtClean="0">
                <a:latin typeface="Century Gothic" panose="020B0502020202020204" pitchFamily="34" charset="0"/>
              </a:rPr>
              <a:t>ciudadanos y en sus propios miembros</a:t>
            </a:r>
            <a:endParaRPr lang="es-ES" sz="2400" b="1" dirty="0">
              <a:latin typeface="Century Gothic" panose="020B0502020202020204" pitchFamily="34" charset="0"/>
            </a:endParaRPr>
          </a:p>
        </p:txBody>
      </p:sp>
      <p:pic>
        <p:nvPicPr>
          <p:cNvPr id="22532" name="Picture 10" descr="capacitacion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54" y="2474553"/>
            <a:ext cx="23764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asistenci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13429"/>
            <a:ext cx="22320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humanresources.blogs.ie.edu/files/2011/05/confianza_blog_Alberto-Andr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1046"/>
            <a:ext cx="2524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0825" y="692150"/>
            <a:ext cx="864235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SERVIDORES PÚBLICOS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 </a:t>
            </a: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CONFIABLES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956525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/>
          </a:p>
          <a:p>
            <a:r>
              <a:rPr lang="es-MX" sz="2400" b="1" dirty="0" smtClean="0">
                <a:solidFill>
                  <a:srgbClr val="C00000"/>
                </a:solidFill>
              </a:rPr>
              <a:t>SIN CIUDADANOS CONFIABLES </a:t>
            </a:r>
            <a:r>
              <a:rPr lang="es-MX" sz="2400" b="1" dirty="0" smtClean="0">
                <a:solidFill>
                  <a:srgbClr val="C00000"/>
                </a:solidFill>
              </a:rPr>
              <a:t>Y SIN SERVIDORES PÚBLICOS CONFIABLES</a:t>
            </a:r>
            <a:endParaRPr lang="es-MX" sz="2400" b="1" dirty="0" smtClean="0">
              <a:solidFill>
                <a:srgbClr val="C00000"/>
              </a:solidFill>
            </a:endParaRPr>
          </a:p>
          <a:p>
            <a:endParaRPr lang="es-MX" sz="2400" b="1" dirty="0" smtClean="0">
              <a:solidFill>
                <a:srgbClr val="FF0000"/>
              </a:solidFill>
            </a:endParaRPr>
          </a:p>
          <a:p>
            <a:r>
              <a:rPr lang="es-MX" sz="2400" b="1" dirty="0" smtClean="0">
                <a:solidFill>
                  <a:srgbClr val="C00000"/>
                </a:solidFill>
              </a:rPr>
              <a:t>NO PUEDE HABER GOBIERNOS CONFIABLES</a:t>
            </a:r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116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7840" y="1433195"/>
            <a:ext cx="2277616" cy="208823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entury Gothic" pitchFamily="34" charset="0"/>
              </a:rPr>
              <a:t>ENFOQUE IWA 4</a:t>
            </a:r>
            <a:endParaRPr lang="en-US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46225"/>
            <a:ext cx="2160588" cy="154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5465643"/>
            <a:ext cx="2277616" cy="84367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entury Gothic" pitchFamily="34" charset="0"/>
              </a:rPr>
              <a:t>OBSERVATORIO CIUDADANO</a:t>
            </a:r>
            <a:endParaRPr lang="en-US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4072090"/>
            <a:ext cx="2277616" cy="84367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entury Gothic" pitchFamily="34" charset="0"/>
              </a:rPr>
              <a:t>TECNOLOGÍAS DE LA INFORMACIÓN</a:t>
            </a:r>
            <a:endParaRPr lang="en-US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6" name="5 Más"/>
          <p:cNvSpPr/>
          <p:nvPr/>
        </p:nvSpPr>
        <p:spPr>
          <a:xfrm>
            <a:off x="2318048" y="3567341"/>
            <a:ext cx="432000" cy="432000"/>
          </a:xfrm>
          <a:prstGeom prst="mathPlu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6 Más"/>
          <p:cNvSpPr/>
          <p:nvPr/>
        </p:nvSpPr>
        <p:spPr>
          <a:xfrm>
            <a:off x="2325860" y="4949951"/>
            <a:ext cx="432000" cy="432000"/>
          </a:xfrm>
          <a:prstGeom prst="mathPlu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4300206" y="3515630"/>
            <a:ext cx="631834" cy="538877"/>
          </a:xfrm>
          <a:prstGeom prst="mathEqual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76492" y="2369299"/>
            <a:ext cx="2523900" cy="84367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Century Gothic" pitchFamily="34" charset="0"/>
              </a:rPr>
              <a:t>GOBIERNO CONFIABLE 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576492" y="4077072"/>
            <a:ext cx="2523900" cy="84367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entury Gothic" pitchFamily="34" charset="0"/>
              </a:rPr>
              <a:t>SOCIEDAD ACTIVA CONFIABLE </a:t>
            </a:r>
            <a:endParaRPr lang="en-US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50825" y="692150"/>
            <a:ext cx="864235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Modelo de Confiabilidad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92275" y="1989138"/>
            <a:ext cx="72009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+mn-cs"/>
              </a:rPr>
              <a:t>El primer esfuerzo de la ISO en materia de gobierno.</a:t>
            </a:r>
          </a:p>
        </p:txBody>
      </p:sp>
      <p:pic>
        <p:nvPicPr>
          <p:cNvPr id="28675" name="Picture 2" descr="http://3.bp.blogspot.com/_gdK4CHTdjBU/S7YO23GD31I/AAAAAAAAAKU/TWKnxfPy8UE/s1600/Municipalida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81338"/>
            <a:ext cx="2381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850" y="3284538"/>
            <a:ext cx="576103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+mn-cs"/>
              </a:rPr>
              <a:t>Contribuye a normalizar y evaluar las actividades de los gobiernos locales a nivel internacional</a:t>
            </a:r>
            <a:r>
              <a:rPr lang="es-MX" sz="2200" dirty="0">
                <a:latin typeface="Century Gothic" pitchFamily="34" charset="0"/>
                <a:cs typeface="+mn-cs"/>
              </a:rPr>
              <a:t>.</a:t>
            </a:r>
          </a:p>
        </p:txBody>
      </p:sp>
      <p:pic>
        <p:nvPicPr>
          <p:cNvPr id="28677" name="Picture 3" descr="C:\Users\FIDEGOC\AppData\Local\Temp\Rar$DI65.910\ciudadaní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006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CuadroTexto"/>
          <p:cNvSpPr txBox="1">
            <a:spLocks noChangeArrowheads="1"/>
          </p:cNvSpPr>
          <p:nvPr/>
        </p:nvSpPr>
        <p:spPr bwMode="auto">
          <a:xfrm>
            <a:off x="2411413" y="4653136"/>
            <a:ext cx="63420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MX" sz="2200" b="1" dirty="0" smtClean="0">
                <a:latin typeface="Century Gothic" panose="020B0502020202020204" pitchFamily="34" charset="0"/>
              </a:rPr>
              <a:t>Dirige la acción de </a:t>
            </a:r>
            <a:r>
              <a:rPr lang="es-MX" sz="2200" b="1" dirty="0">
                <a:latin typeface="Century Gothic" panose="020B0502020202020204" pitchFamily="34" charset="0"/>
              </a:rPr>
              <a:t>los ciudadanos </a:t>
            </a:r>
            <a:r>
              <a:rPr lang="es-MX" sz="2200" b="1" dirty="0" smtClean="0">
                <a:latin typeface="Century Gothic" panose="020B0502020202020204" pitchFamily="34" charset="0"/>
              </a:rPr>
              <a:t>para que confíen en </a:t>
            </a:r>
            <a:r>
              <a:rPr lang="es-MX" sz="2200" b="1" dirty="0">
                <a:latin typeface="Century Gothic" panose="020B0502020202020204" pitchFamily="34" charset="0"/>
              </a:rPr>
              <a:t>su gobierno</a:t>
            </a:r>
            <a:r>
              <a:rPr lang="es-MX" sz="2200" b="1" dirty="0" smtClean="0"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s-MX" sz="2200" b="1" dirty="0" smtClean="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MX" sz="2200" b="1" dirty="0" smtClean="0">
                <a:latin typeface="Century Gothic" panose="020B0502020202020204" pitchFamily="34" charset="0"/>
              </a:rPr>
              <a:t>Ayuda a que cada servidor público sea agente de confianza y calidad</a:t>
            </a:r>
            <a:endParaRPr lang="es-MX" sz="2200" b="1" dirty="0">
              <a:latin typeface="Century Gothic" panose="020B050202020202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50825" y="862013"/>
            <a:ext cx="864235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¿Qué representa la ISO 18091?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  <p:pic>
        <p:nvPicPr>
          <p:cNvPr id="28680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89138"/>
            <a:ext cx="1295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lapolitica%20y%20la%20calidad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567619" y="980728"/>
            <a:ext cx="7964821" cy="53772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54777"/>
            <a:ext cx="79208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/>
              <a:t>HACER POLÍTICAMENTE VIABLE LO TÉCNICAMENTE INDISPENSABLE</a:t>
            </a:r>
            <a:endParaRPr lang="es-MX" sz="1700" b="1" dirty="0"/>
          </a:p>
        </p:txBody>
      </p:sp>
    </p:spTree>
    <p:extLst>
      <p:ext uri="{BB962C8B-B14F-4D97-AF65-F5344CB8AC3E}">
        <p14:creationId xmlns:p14="http://schemas.microsoft.com/office/powerpoint/2010/main" val="2392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295400" y="836712"/>
            <a:ext cx="6553200" cy="466281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PORQUE</a:t>
            </a:r>
          </a:p>
          <a:p>
            <a:pPr algn="ctr"/>
            <a:r>
              <a:rPr lang="es-MX" sz="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MÁS </a:t>
            </a:r>
          </a:p>
          <a:p>
            <a:pPr algn="ctr"/>
            <a:r>
              <a:rPr lang="es-MX" sz="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ALLÁ …</a:t>
            </a:r>
            <a:endParaRPr lang="es-MX" sz="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3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5492"/>
            <a:ext cx="7803083" cy="635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3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EHEHM01\AppData\Local\Microsoft\Windows\Temporary Internet Files\Content.Outlook\USJ1FX48\Cuadrantes 180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" y="444749"/>
            <a:ext cx="8791194" cy="59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8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8178949" cy="55446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82950"/>
            <a:ext cx="7776864" cy="54964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9" y="908720"/>
            <a:ext cx="8504863" cy="54006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2" y="909554"/>
            <a:ext cx="7778106" cy="54717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adroTexto 143"/>
          <p:cNvSpPr txBox="1"/>
          <p:nvPr/>
        </p:nvSpPr>
        <p:spPr>
          <a:xfrm>
            <a:off x="1979487" y="721478"/>
            <a:ext cx="5551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292934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TRANSVERSALIDAD DE LA NORMA ISO 18091:2014</a:t>
            </a:r>
          </a:p>
        </p:txBody>
      </p:sp>
      <p:grpSp>
        <p:nvGrpSpPr>
          <p:cNvPr id="147" name="Grupo 146"/>
          <p:cNvGrpSpPr/>
          <p:nvPr/>
        </p:nvGrpSpPr>
        <p:grpSpPr>
          <a:xfrm>
            <a:off x="467544" y="1268760"/>
            <a:ext cx="8676456" cy="5092594"/>
            <a:chOff x="-206835" y="1277657"/>
            <a:chExt cx="9965236" cy="5196446"/>
          </a:xfrm>
        </p:grpSpPr>
        <p:grpSp>
          <p:nvGrpSpPr>
            <p:cNvPr id="143" name="Grupo 142"/>
            <p:cNvGrpSpPr/>
            <p:nvPr/>
          </p:nvGrpSpPr>
          <p:grpSpPr>
            <a:xfrm>
              <a:off x="785611" y="1277657"/>
              <a:ext cx="2852584" cy="4441087"/>
              <a:chOff x="277696" y="84674"/>
              <a:chExt cx="3824139" cy="6755010"/>
            </a:xfrm>
          </p:grpSpPr>
          <p:cxnSp>
            <p:nvCxnSpPr>
              <p:cNvPr id="96" name="Conector recto 95"/>
              <p:cNvCxnSpPr>
                <a:endCxn id="126" idx="1"/>
              </p:cNvCxnSpPr>
              <p:nvPr/>
            </p:nvCxnSpPr>
            <p:spPr>
              <a:xfrm>
                <a:off x="821605" y="1092866"/>
                <a:ext cx="862123" cy="531996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5" y="371357"/>
                <a:ext cx="2691054" cy="1299889"/>
              </a:xfrm>
              <a:prstGeom prst="rect">
                <a:avLst/>
              </a:prstGeom>
            </p:spPr>
          </p:pic>
          <p:pic>
            <p:nvPicPr>
              <p:cNvPr id="64" name="Imagen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9913" y="5024944"/>
                <a:ext cx="1358707" cy="656311"/>
              </a:xfrm>
              <a:prstGeom prst="rect">
                <a:avLst/>
              </a:prstGeom>
            </p:spPr>
          </p:pic>
          <p:pic>
            <p:nvPicPr>
              <p:cNvPr id="65" name="Imagen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562" y="3744226"/>
                <a:ext cx="1776741" cy="858238"/>
              </a:xfrm>
              <a:prstGeom prst="rect">
                <a:avLst/>
              </a:prstGeom>
            </p:spPr>
          </p:pic>
          <p:pic>
            <p:nvPicPr>
              <p:cNvPr id="66" name="Imagen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824" y="2199032"/>
                <a:ext cx="2181985" cy="1053988"/>
              </a:xfrm>
              <a:prstGeom prst="rect">
                <a:avLst/>
              </a:prstGeom>
            </p:spPr>
          </p:pic>
          <p:pic>
            <p:nvPicPr>
              <p:cNvPr id="67" name="Imagen 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3" y="283673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68" name="Imagen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361" y="129098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69" name="Imagen 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9215" y="84674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0" name="Imagen 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6905" y="156484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1" name="Imagen 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595" y="328077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2" name="Imagen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696" y="710932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3" name="Imagen 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624" y="1136016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5" name="Imagen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344" y="1403605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6" name="Imagen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5833" y="1507328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217" y="1928371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5846" y="756391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79" name="Imagen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893" y="1159385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81" name="Imagen 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77" y="1400358"/>
                <a:ext cx="555989" cy="268565"/>
              </a:xfrm>
              <a:prstGeom prst="rect">
                <a:avLst/>
              </a:prstGeom>
            </p:spPr>
          </p:pic>
          <p:pic>
            <p:nvPicPr>
              <p:cNvPr id="82" name="Imagen 8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954" y="1963027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86" y="2177768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5" name="Imagen 8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90" y="2484214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6" name="Imagen 8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1831" y="1968834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7" name="Imagen 8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314" y="2791664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8" name="Imagen 8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7978" y="3009360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9" name="Imagen 8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8684" y="3110156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90" name="Imagen 8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211" y="3223360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91" name="Imagen 9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6905" y="3040057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39" y="2675652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94" name="Imagen 9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610" y="2363494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97" name="Imagen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523" y="3603678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98" name="Imagen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443" y="3744226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99" name="Imagen 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851" y="3576497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0" name="Imagen 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736" y="3854674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1" name="Imagen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50" y="4125059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7170" y="4357112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3" name="Imagen 1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303" y="4452144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4" name="Imagen 10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5999" y="4505094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5" name="Imagen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469" y="3623553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6" name="Imagen 10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271" y="3558539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7" name="Imagen 10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7157" y="4548115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8" name="Imagen 10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922" y="4438744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09" name="Imagen 10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114" y="4271780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10" name="Imagen 10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456" y="4023005"/>
                <a:ext cx="338732" cy="163621"/>
              </a:xfrm>
              <a:prstGeom prst="rect">
                <a:avLst/>
              </a:prstGeom>
            </p:spPr>
          </p:pic>
          <p:pic>
            <p:nvPicPr>
              <p:cNvPr id="111" name="Imagen 1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496" y="4866830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2" name="Imagen 1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0401" y="4870621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3" name="Imagen 1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448" y="4921744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4" name="Imagen 1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237" y="4932505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647" y="5096991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6" name="Imagen 1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631" y="5340204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8" name="Imagen 1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1415" y="5284161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19" name="Imagen 1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267" y="5472834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20" name="Imagen 1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003" y="5576921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21" name="Imagen 1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160" y="5495942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22" name="Imagen 12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0815" y="5689006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23" name="Imagen 1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1669" y="5616752"/>
                <a:ext cx="232041" cy="112085"/>
              </a:xfrm>
              <a:prstGeom prst="rect">
                <a:avLst/>
              </a:prstGeom>
            </p:spPr>
          </p:pic>
          <p:cxnSp>
            <p:nvCxnSpPr>
              <p:cNvPr id="128" name="Conector recto 127"/>
              <p:cNvCxnSpPr/>
              <p:nvPr/>
            </p:nvCxnSpPr>
            <p:spPr>
              <a:xfrm flipH="1">
                <a:off x="2910626" y="1068383"/>
                <a:ext cx="614115" cy="5297664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5" name="Imagen 1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0537" y="5712904"/>
                <a:ext cx="232041" cy="112085"/>
              </a:xfrm>
              <a:prstGeom prst="rect">
                <a:avLst/>
              </a:prstGeom>
            </p:spPr>
          </p:pic>
          <p:pic>
            <p:nvPicPr>
              <p:cNvPr id="126" name="Imagen 1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728" y="5985968"/>
                <a:ext cx="1226898" cy="853716"/>
              </a:xfrm>
              <a:prstGeom prst="rect">
                <a:avLst/>
              </a:prstGeom>
            </p:spPr>
          </p:pic>
          <p:pic>
            <p:nvPicPr>
              <p:cNvPr id="92" name="Imagen 9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9964" y="2938688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83" name="Imagen 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936" y="2075897"/>
                <a:ext cx="446853" cy="215848"/>
              </a:xfrm>
              <a:prstGeom prst="rect">
                <a:avLst/>
              </a:prstGeom>
            </p:spPr>
          </p:pic>
          <p:pic>
            <p:nvPicPr>
              <p:cNvPr id="117" name="Imagen 1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583" y="5080150"/>
                <a:ext cx="232041" cy="112085"/>
              </a:xfrm>
              <a:prstGeom prst="rect">
                <a:avLst/>
              </a:prstGeom>
            </p:spPr>
          </p:pic>
        </p:grpSp>
        <p:sp>
          <p:nvSpPr>
            <p:cNvPr id="137" name="65 CuadroTexto"/>
            <p:cNvSpPr txBox="1">
              <a:spLocks noChangeArrowheads="1"/>
            </p:cNvSpPr>
            <p:nvPr/>
          </p:nvSpPr>
          <p:spPr bwMode="auto">
            <a:xfrm>
              <a:off x="4658810" y="1604152"/>
              <a:ext cx="4893415" cy="4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2000" b="1" dirty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A nivel integral en un gobierno federal</a:t>
              </a:r>
              <a:endParaRPr lang="es-ES" sz="2000" b="1" dirty="0">
                <a:solidFill>
                  <a:srgbClr val="79463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38" name="65 CuadroTexto"/>
            <p:cNvSpPr txBox="1">
              <a:spLocks noChangeArrowheads="1"/>
            </p:cNvSpPr>
            <p:nvPr/>
          </p:nvSpPr>
          <p:spPr bwMode="auto">
            <a:xfrm>
              <a:off x="4653875" y="2564093"/>
              <a:ext cx="4898350" cy="4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2000" b="1" dirty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A nivel integral en un gobierno estatal</a:t>
              </a:r>
              <a:endParaRPr lang="es-ES" sz="2000" b="1" dirty="0">
                <a:solidFill>
                  <a:srgbClr val="79463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39" name="65 CuadroTexto"/>
            <p:cNvSpPr txBox="1">
              <a:spLocks noChangeArrowheads="1"/>
            </p:cNvSpPr>
            <p:nvPr/>
          </p:nvSpPr>
          <p:spPr bwMode="auto">
            <a:xfrm>
              <a:off x="4627335" y="3595458"/>
              <a:ext cx="5131066" cy="72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2000" b="1" dirty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A nivel integral en un gobierno municipal</a:t>
              </a:r>
              <a:endParaRPr lang="es-ES" sz="2000" b="1" dirty="0">
                <a:solidFill>
                  <a:srgbClr val="79463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40" name="65 CuadroTexto"/>
            <p:cNvSpPr txBox="1">
              <a:spLocks noChangeArrowheads="1"/>
            </p:cNvSpPr>
            <p:nvPr/>
          </p:nvSpPr>
          <p:spPr bwMode="auto">
            <a:xfrm>
              <a:off x="4736184" y="4541747"/>
              <a:ext cx="4218242" cy="4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2000" b="1" dirty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A nivel integral como </a:t>
              </a:r>
              <a:r>
                <a:rPr lang="es-MX" sz="2000" b="1" dirty="0" smtClean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vecinos</a:t>
              </a:r>
              <a:endParaRPr lang="es-ES" sz="2000" b="1" dirty="0">
                <a:solidFill>
                  <a:srgbClr val="79463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41" name="65 CuadroTexto"/>
            <p:cNvSpPr txBox="1">
              <a:spLocks noChangeArrowheads="1"/>
            </p:cNvSpPr>
            <p:nvPr/>
          </p:nvSpPr>
          <p:spPr bwMode="auto">
            <a:xfrm>
              <a:off x="4627334" y="5171908"/>
              <a:ext cx="4594074" cy="4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2000" b="1" dirty="0">
                  <a:solidFill>
                    <a:srgbClr val="79463D">
                      <a:lumMod val="50000"/>
                    </a:srgbClr>
                  </a:solidFill>
                  <a:cs typeface="Arial" pitchFamily="34" charset="0"/>
                </a:rPr>
                <a:t>A nivel integral hacia los ciudadanos</a:t>
              </a:r>
              <a:endParaRPr lang="es-ES" sz="2000" b="1" dirty="0">
                <a:solidFill>
                  <a:srgbClr val="79463D">
                    <a:lumMod val="5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45" name="176 Rectángulo"/>
            <p:cNvSpPr/>
            <p:nvPr/>
          </p:nvSpPr>
          <p:spPr bwMode="auto">
            <a:xfrm>
              <a:off x="-206835" y="5940213"/>
              <a:ext cx="9428243" cy="53389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292934">
                      <a:lumMod val="95000"/>
                      <a:lumOff val="5000"/>
                    </a:srgbClr>
                  </a:solidFill>
                  <a:latin typeface="Franklin Gothic Book" pitchFamily="34" charset="0"/>
                  <a:ea typeface="Gulim" pitchFamily="34" charset="-127"/>
                </a:rPr>
                <a:t>EL ESTÁNDAR INTERNACIONAL ISO 18091:2014, PERMITE </a:t>
              </a:r>
              <a:r>
                <a:rPr lang="es-MX" sz="1400" b="1" dirty="0" smtClean="0">
                  <a:solidFill>
                    <a:srgbClr val="292934">
                      <a:lumMod val="95000"/>
                      <a:lumOff val="5000"/>
                    </a:srgbClr>
                  </a:solidFill>
                  <a:latin typeface="Franklin Gothic Book" pitchFamily="34" charset="0"/>
                  <a:ea typeface="Gulim" pitchFamily="34" charset="-127"/>
                </a:rPr>
                <a:t>LA CONSTRUCCIÓN DE UNA COHERENTE E INTEGRAL ARQUITECTURA DE GOBIERNOS, POLÍTICA POR POLÍTICA PÚBLICA, DE CARA A LOS CIUDADANOS</a:t>
              </a:r>
              <a:endParaRPr lang="es-MX" sz="1400" b="1" dirty="0">
                <a:solidFill>
                  <a:srgbClr val="292934">
                    <a:lumMod val="95000"/>
                    <a:lumOff val="5000"/>
                  </a:srgbClr>
                </a:solidFill>
                <a:latin typeface="Franklin Gothic Book" pitchFamily="34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0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50825" y="692150"/>
            <a:ext cx="8869363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000" b="1" dirty="0" smtClean="0">
                <a:solidFill>
                  <a:srgbClr val="DE0000"/>
                </a:solidFill>
                <a:latin typeface="Century Gothic" pitchFamily="34" charset="0"/>
              </a:rPr>
              <a:t>Elementos de la Directriz</a:t>
            </a:r>
            <a:endParaRPr lang="es-MX" sz="3000" b="1" dirty="0">
              <a:solidFill>
                <a:srgbClr val="DE0000"/>
              </a:solidFill>
              <a:latin typeface="Century Gothic" pitchFamily="34" charset="0"/>
            </a:endParaRPr>
          </a:p>
        </p:txBody>
      </p:sp>
      <p:pic>
        <p:nvPicPr>
          <p:cNvPr id="4505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412875"/>
            <a:ext cx="58451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12"/>
          <p:cNvSpPr>
            <a:spLocks noChangeArrowheads="1"/>
          </p:cNvSpPr>
          <p:nvPr/>
        </p:nvSpPr>
        <p:spPr bwMode="auto">
          <a:xfrm>
            <a:off x="717799" y="579645"/>
            <a:ext cx="7358063" cy="123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16" tIns="41657" rIns="83316" bIns="4165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dirty="0" smtClean="0">
                <a:solidFill>
                  <a:srgbClr val="005392"/>
                </a:solidFill>
                <a:latin typeface="Rockwell" pitchFamily="18" charset="0"/>
                <a:cs typeface="Aharoni" pitchFamily="2" charset="-79"/>
              </a:rPr>
              <a:t>Un </a:t>
            </a:r>
            <a:r>
              <a:rPr lang="es-ES" sz="2500" dirty="0">
                <a:solidFill>
                  <a:srgbClr val="005392"/>
                </a:solidFill>
                <a:latin typeface="Rockwell" pitchFamily="18" charset="0"/>
                <a:cs typeface="Aharoni" pitchFamily="2" charset="-79"/>
              </a:rPr>
              <a:t>enfoque</a:t>
            </a:r>
            <a:r>
              <a:rPr lang="es-ES" sz="2500" dirty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 en donde los ciudadanos miden y verifican los </a:t>
            </a:r>
            <a:r>
              <a:rPr lang="es-ES" sz="2500" dirty="0" smtClean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resultados junto con los servidores públicos.</a:t>
            </a:r>
            <a:endParaRPr lang="es-ES" sz="2500" dirty="0">
              <a:solidFill>
                <a:srgbClr val="FF0000"/>
              </a:solidFill>
              <a:latin typeface="Rockwell" pitchFamily="18" charset="0"/>
              <a:cs typeface="Aharoni" pitchFamily="2" charset="-79"/>
            </a:endParaRPr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539553" y="2018319"/>
            <a:ext cx="3997647" cy="137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6" tIns="41657" rIns="83316" bIns="4165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79463D">
                    <a:lumMod val="50000"/>
                  </a:srgbClr>
                </a:solidFill>
              </a:rPr>
              <a:t>Un observatorio de gobiernos </a:t>
            </a:r>
            <a:r>
              <a:rPr lang="es-ES" sz="2800" dirty="0" smtClean="0">
                <a:solidFill>
                  <a:srgbClr val="79463D">
                    <a:lumMod val="50000"/>
                  </a:srgbClr>
                </a:solidFill>
              </a:rPr>
              <a:t>confiables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79463D">
                    <a:lumMod val="50000"/>
                  </a:srgbClr>
                </a:solidFill>
              </a:rPr>
              <a:t>ES UNA ALIANZA</a:t>
            </a:r>
            <a:endParaRPr lang="es-ES" sz="2800" dirty="0">
              <a:solidFill>
                <a:srgbClr val="79463D">
                  <a:lumMod val="50000"/>
                </a:srgbClr>
              </a:solidFill>
            </a:endParaRPr>
          </a:p>
        </p:txBody>
      </p:sp>
      <p:pic>
        <p:nvPicPr>
          <p:cNvPr id="12" name="11 Imagen" descr="j0403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4365105"/>
            <a:ext cx="2829452" cy="182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gobie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1" y="3890527"/>
            <a:ext cx="232173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10 Imagen" descr="observatori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70" y="1627942"/>
            <a:ext cx="4325939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60" y="3884821"/>
            <a:ext cx="2311401" cy="16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6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12"/>
          <p:cNvSpPr>
            <a:spLocks noChangeArrowheads="1"/>
          </p:cNvSpPr>
          <p:nvPr/>
        </p:nvSpPr>
        <p:spPr bwMode="auto">
          <a:xfrm>
            <a:off x="717799" y="579645"/>
            <a:ext cx="7358063" cy="123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16" tIns="41657" rIns="83316" bIns="4165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dirty="0" smtClean="0">
                <a:solidFill>
                  <a:srgbClr val="005392"/>
                </a:solidFill>
                <a:latin typeface="Rockwell" pitchFamily="18" charset="0"/>
                <a:cs typeface="Aharoni" pitchFamily="2" charset="-79"/>
              </a:rPr>
              <a:t>En donde cada ciudadano y cada servidor público </a:t>
            </a:r>
            <a:r>
              <a:rPr lang="es-ES" sz="2500" dirty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s</a:t>
            </a:r>
            <a:r>
              <a:rPr lang="es-ES" sz="2500" dirty="0" smtClean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on más que </a:t>
            </a:r>
            <a:r>
              <a:rPr lang="es-ES" sz="2500" dirty="0" smtClean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importantes para l</a:t>
            </a:r>
            <a:r>
              <a:rPr lang="es-ES" sz="2500" dirty="0" smtClean="0">
                <a:solidFill>
                  <a:srgbClr val="FF0000"/>
                </a:solidFill>
                <a:latin typeface="Rockwell" pitchFamily="18" charset="0"/>
                <a:cs typeface="Aharoni" pitchFamily="2" charset="-79"/>
              </a:rPr>
              <a:t>os resultados: SON ESENCIALES</a:t>
            </a:r>
            <a:endParaRPr lang="es-ES" sz="2500" dirty="0">
              <a:solidFill>
                <a:srgbClr val="FF0000"/>
              </a:solidFill>
              <a:latin typeface="Rockwell" pitchFamily="18" charset="0"/>
              <a:cs typeface="Aharoni" pitchFamily="2" charset="-79"/>
            </a:endParaRPr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539553" y="2018319"/>
            <a:ext cx="3997647" cy="35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6" tIns="41657" rIns="83316" bIns="4165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79463D">
                    <a:lumMod val="50000"/>
                  </a:srgbClr>
                </a:solidFill>
              </a:rPr>
              <a:t>Un observatorio de gobiernos </a:t>
            </a:r>
            <a:r>
              <a:rPr lang="es-ES" sz="2800" dirty="0" smtClean="0">
                <a:solidFill>
                  <a:srgbClr val="79463D">
                    <a:lumMod val="50000"/>
                  </a:srgbClr>
                </a:solidFill>
              </a:rPr>
              <a:t>confiables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79463D">
                    <a:lumMod val="50000"/>
                  </a:srgbClr>
                </a:solidFill>
              </a:rPr>
              <a:t>ES UNA ALIANZA PACTADA DE CIUDADANOS Y SERVIDORES PÚBLICOS POR EL BIEN COMÚN</a:t>
            </a:r>
          </a:p>
        </p:txBody>
      </p:sp>
      <p:pic>
        <p:nvPicPr>
          <p:cNvPr id="12" name="11 Imagen" descr="j0403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0860" y="4365105"/>
            <a:ext cx="2829452" cy="182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gobie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6727" y="3501008"/>
            <a:ext cx="232173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1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02" y="2440804"/>
            <a:ext cx="3821314" cy="27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613568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ESO ES LA GOBERNANZA DEMOCRÁTICA</a:t>
            </a:r>
            <a:endParaRPr lang="es-MX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7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295400" y="914400"/>
            <a:ext cx="6553200" cy="5016758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Más allá de la transparencia y de la eficiencia</a:t>
            </a:r>
          </a:p>
        </p:txBody>
      </p:sp>
    </p:spTree>
    <p:extLst>
      <p:ext uri="{BB962C8B-B14F-4D97-AF65-F5344CB8AC3E}">
        <p14:creationId xmlns:p14="http://schemas.microsoft.com/office/powerpoint/2010/main" val="2209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99592" y="1196752"/>
            <a:ext cx="7423150" cy="3939182"/>
          </a:xfrm>
          <a:prstGeom prst="rect">
            <a:avLst/>
          </a:prstGeom>
        </p:spPr>
        <p:txBody>
          <a:bodyPr lIns="83316" tIns="41657" rIns="83316" bIns="41657"/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Observatorio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ciudadano</a:t>
            </a:r>
            <a:b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INTEGRAL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con enfoque ISO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18091</a:t>
            </a:r>
            <a:b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DONDE CADA SERVIDOR PÚBLICO ES AGENTE DE CONFIANZA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7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11 Imagen" descr="lid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b="-2"/>
          <a:stretch>
            <a:fillRect/>
          </a:stretch>
        </p:blipFill>
        <p:spPr bwMode="auto">
          <a:xfrm>
            <a:off x="738792" y="4613177"/>
            <a:ext cx="1951038" cy="1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583175" y="692622"/>
            <a:ext cx="7179481" cy="792162"/>
          </a:xfrm>
          <a:prstGeom prst="rect">
            <a:avLst/>
          </a:prstGeom>
        </p:spPr>
        <p:txBody>
          <a:bodyPr lIns="83316" tIns="41657" rIns="83316" bIns="41657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2800" b="1" dirty="0">
                <a:solidFill>
                  <a:srgbClr val="C00000"/>
                </a:solidFill>
                <a:latin typeface="Century Gothic" pitchFamily="34" charset="0"/>
              </a:rPr>
              <a:t>Modelo de Participación Ciudadana </a:t>
            </a:r>
          </a:p>
          <a:p>
            <a:pPr algn="r">
              <a:defRPr/>
            </a:pPr>
            <a:r>
              <a:rPr lang="es-MX" sz="2800" b="1" dirty="0">
                <a:solidFill>
                  <a:srgbClr val="C00000"/>
                </a:solidFill>
                <a:latin typeface="Century Gothic" pitchFamily="34" charset="0"/>
              </a:rPr>
              <a:t>con el Enfoque ISO 18091:2014 </a:t>
            </a:r>
          </a:p>
        </p:txBody>
      </p:sp>
      <p:sp>
        <p:nvSpPr>
          <p:cNvPr id="6" name="5 Flecha doblada"/>
          <p:cNvSpPr/>
          <p:nvPr/>
        </p:nvSpPr>
        <p:spPr>
          <a:xfrm>
            <a:off x="1547664" y="3068962"/>
            <a:ext cx="975193" cy="151603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87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3316" tIns="41657" rIns="83316" bIns="41657" anchor="ctr"/>
          <a:lstStyle/>
          <a:p>
            <a:pPr algn="ctr">
              <a:defRPr/>
            </a:pPr>
            <a:endParaRPr lang="es-MX">
              <a:solidFill>
                <a:srgbClr val="292934"/>
              </a:solidFill>
            </a:endParaRPr>
          </a:p>
        </p:txBody>
      </p:sp>
      <p:sp>
        <p:nvSpPr>
          <p:cNvPr id="8" name="7 Flecha doblada"/>
          <p:cNvSpPr/>
          <p:nvPr/>
        </p:nvSpPr>
        <p:spPr>
          <a:xfrm rot="16200000" flipV="1">
            <a:off x="7002409" y="3873505"/>
            <a:ext cx="680657" cy="1422972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3316" tIns="41657" rIns="83316" bIns="41657" anchor="ctr"/>
          <a:lstStyle/>
          <a:p>
            <a:pPr algn="ctr">
              <a:defRPr/>
            </a:pPr>
            <a:endParaRPr lang="es-MX">
              <a:solidFill>
                <a:srgbClr val="292934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533563" y="1991034"/>
            <a:ext cx="4097689" cy="3671887"/>
          </a:xfrm>
          <a:prstGeom prst="rect">
            <a:avLst/>
          </a:prstGeom>
        </p:spPr>
        <p:txBody>
          <a:bodyPr lIns="83316" tIns="41657" rIns="83316" bIns="41657"/>
          <a:lstStyle/>
          <a:p>
            <a:pPr algn="ctr">
              <a:spcBef>
                <a:spcPct val="0"/>
              </a:spcBef>
              <a:defRPr/>
            </a:pP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Observatorio Ciudadano con Enfoque ISO 18091:2014</a:t>
            </a:r>
          </a:p>
          <a:p>
            <a:pPr algn="ctr">
              <a:spcBef>
                <a:spcPct val="0"/>
              </a:spcBef>
              <a:defRPr/>
            </a:pP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para construir un Gobierno Confiable con Ciudadanos </a:t>
            </a:r>
            <a:r>
              <a:rPr lang="es-ES_tradnl" sz="2500" b="1" dirty="0" smtClean="0">
                <a:solidFill>
                  <a:srgbClr val="93A299"/>
                </a:solidFill>
                <a:latin typeface="Century Gothic" pitchFamily="34" charset="0"/>
              </a:rPr>
              <a:t>Confiables y </a:t>
            </a: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S</a:t>
            </a:r>
            <a:r>
              <a:rPr lang="es-ES_tradnl" sz="2500" b="1" dirty="0" smtClean="0">
                <a:solidFill>
                  <a:srgbClr val="93A299"/>
                </a:solidFill>
                <a:latin typeface="Century Gothic" pitchFamily="34" charset="0"/>
              </a:rPr>
              <a:t>ervidores </a:t>
            </a: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P</a:t>
            </a:r>
            <a:r>
              <a:rPr lang="es-ES_tradnl" sz="2500" b="1" dirty="0" smtClean="0">
                <a:solidFill>
                  <a:srgbClr val="93A299"/>
                </a:solidFill>
                <a:latin typeface="Century Gothic" pitchFamily="34" charset="0"/>
              </a:rPr>
              <a:t>úblicos Confiables</a:t>
            </a:r>
            <a:endParaRPr lang="es-ES_tradnl" sz="2500" b="1" dirty="0">
              <a:solidFill>
                <a:srgbClr val="93A299"/>
              </a:solidFill>
              <a:latin typeface="Century Gothic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_tradnl" sz="2500" b="1" dirty="0">
                <a:solidFill>
                  <a:srgbClr val="93A299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7" name="Marcador de contenido 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74" y="2417204"/>
            <a:ext cx="2093726" cy="177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6292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25585" y="925491"/>
            <a:ext cx="8163615" cy="6702243"/>
          </a:xfrm>
          <a:prstGeom prst="rect">
            <a:avLst/>
          </a:prstGeom>
          <a:noFill/>
        </p:spPr>
        <p:txBody>
          <a:bodyPr wrap="square" lIns="81876" tIns="40937" rIns="81876" bIns="40937" rtlCol="0">
            <a:spAutoFit/>
          </a:bodyPr>
          <a:lstStyle>
            <a:defPPr>
              <a:defRPr lang="es-MX"/>
            </a:defPPr>
            <a:lvl1pPr>
              <a:defRPr sz="3600" b="1">
                <a:solidFill>
                  <a:srgbClr val="C00000"/>
                </a:solidFill>
                <a:latin typeface="Century Gothic" pitchFamily="34" charset="0"/>
              </a:defRPr>
            </a:lvl1pPr>
          </a:lstStyle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721" dirty="0">
                <a:solidFill>
                  <a:srgbClr val="1F497D"/>
                </a:solidFill>
                <a:cs typeface="+mn-cs"/>
              </a:rPr>
              <a:t>28 experiencias de participación y observación ciudadana </a:t>
            </a:r>
            <a:r>
              <a:rPr lang="es-ES" sz="2721" dirty="0" smtClean="0">
                <a:solidFill>
                  <a:srgbClr val="1F497D"/>
                </a:solidFill>
                <a:cs typeface="+mn-cs"/>
              </a:rPr>
              <a:t>integral </a:t>
            </a:r>
          </a:p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721" dirty="0" smtClean="0">
                <a:solidFill>
                  <a:srgbClr val="1F497D"/>
                </a:solidFill>
                <a:cs typeface="+mn-cs"/>
              </a:rPr>
              <a:t>usando </a:t>
            </a:r>
            <a:r>
              <a:rPr lang="es-ES" sz="2721" dirty="0">
                <a:solidFill>
                  <a:srgbClr val="1F497D"/>
                </a:solidFill>
                <a:cs typeface="+mn-cs"/>
              </a:rPr>
              <a:t>la ISO 18091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León, </a:t>
            </a:r>
            <a:r>
              <a:rPr lang="es-ES" sz="2116" b="1" dirty="0" err="1">
                <a:solidFill>
                  <a:srgbClr val="BF0106"/>
                </a:solidFill>
                <a:latin typeface="Calibri"/>
                <a:cs typeface="+mn-cs"/>
              </a:rPr>
              <a:t>Gto</a:t>
            </a: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. México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Aguascalientes, </a:t>
            </a:r>
            <a:r>
              <a:rPr lang="es-ES" sz="2116" b="1" dirty="0" err="1">
                <a:solidFill>
                  <a:srgbClr val="BF0106"/>
                </a:solidFill>
                <a:latin typeface="Calibri"/>
                <a:cs typeface="+mn-cs"/>
              </a:rPr>
              <a:t>Ags</a:t>
            </a: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. México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Coyomeapan, Pue. México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21 en Bogotá, Colombia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116" b="1" dirty="0">
                <a:solidFill>
                  <a:srgbClr val="BF0106"/>
                </a:solidFill>
                <a:latin typeface="Calibri"/>
                <a:cs typeface="Arial" charset="0"/>
              </a:rPr>
              <a:t>Kweneng </a:t>
            </a:r>
            <a:r>
              <a:rPr lang="es-MX" sz="2116" b="1" dirty="0" err="1">
                <a:solidFill>
                  <a:srgbClr val="BF0106"/>
                </a:solidFill>
                <a:latin typeface="Calibri"/>
                <a:cs typeface="Arial" charset="0"/>
              </a:rPr>
              <a:t>District</a:t>
            </a:r>
            <a:r>
              <a:rPr lang="es-MX" sz="2116" b="1" dirty="0">
                <a:solidFill>
                  <a:srgbClr val="BF0106"/>
                </a:solidFill>
                <a:latin typeface="Calibri"/>
                <a:cs typeface="Arial" charset="0"/>
              </a:rPr>
              <a:t> Council,  Botsuana, África</a:t>
            </a:r>
            <a:endParaRPr lang="es-ES" sz="2116" b="1" dirty="0">
              <a:solidFill>
                <a:srgbClr val="BF0106"/>
              </a:solidFill>
              <a:latin typeface="Calibri"/>
              <a:cs typeface="+mn-cs"/>
            </a:endParaRPr>
          </a:p>
          <a:p>
            <a:pPr marL="589017" lvl="1" indent="-215970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058" b="1" dirty="0">
              <a:solidFill>
                <a:srgbClr val="1F497D"/>
              </a:solidFill>
              <a:latin typeface="Calibri"/>
              <a:cs typeface="+mn-cs"/>
            </a:endParaRPr>
          </a:p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116" dirty="0">
                <a:solidFill>
                  <a:srgbClr val="1F497D"/>
                </a:solidFill>
                <a:latin typeface="Calibri"/>
                <a:cs typeface="+mn-cs"/>
              </a:rPr>
              <a:t>Más las experiencias en proceso de desarrollo de: 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Observatorio Ciudadano de Monterrey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Observatorio Metropolitano integral de la Laguna (OBSERVA MI LAGUNA)</a:t>
            </a:r>
          </a:p>
          <a:p>
            <a:pPr marL="718599" lvl="1" indent="-345552" defTabSz="7460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116" b="1" dirty="0">
                <a:solidFill>
                  <a:srgbClr val="BF0106"/>
                </a:solidFill>
                <a:latin typeface="Calibri"/>
                <a:cs typeface="+mn-cs"/>
              </a:rPr>
              <a:t>Comité de Seguimiento a las inversiones en Regalías CSIR Meta, Villavicencio, Colombia</a:t>
            </a:r>
          </a:p>
          <a:p>
            <a:pPr marL="345552" indent="-345552" defTabSz="746094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814" dirty="0">
              <a:solidFill>
                <a:prstClr val="black"/>
              </a:solidFill>
              <a:cs typeface="+mn-cs"/>
            </a:endParaRPr>
          </a:p>
          <a:p>
            <a:pPr marL="561522" indent="-561522" defTabSz="746094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2721" dirty="0">
              <a:cs typeface="+mn-cs"/>
            </a:endParaRPr>
          </a:p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721" dirty="0">
              <a:cs typeface="+mn-cs"/>
            </a:endParaRPr>
          </a:p>
          <a:p>
            <a:pPr defTabSz="74609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272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86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767900" y="1772828"/>
            <a:ext cx="7994756" cy="42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75" tIns="38588" rIns="77175" bIns="38588">
            <a:normAutofit lnSpcReduction="10000"/>
          </a:bodyPr>
          <a:lstStyle/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Se ocupa del interés público, no defiende intereses privados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Garantiza la participación de la </a:t>
            </a:r>
            <a:r>
              <a:rPr lang="es-ES" sz="2000" dirty="0" smtClean="0">
                <a:latin typeface="Candara" panose="020E0502030303020204" pitchFamily="34" charset="0"/>
                <a:cs typeface="Arial" pitchFamily="34" charset="0"/>
              </a:rPr>
              <a:t>ciudadanía y de los servidores públicos</a:t>
            </a:r>
            <a:endParaRPr lang="es-ES" sz="2000" dirty="0">
              <a:latin typeface="Candara" panose="020E0502030303020204" pitchFamily="34" charset="0"/>
              <a:cs typeface="Arial" pitchFamily="34" charset="0"/>
            </a:endParaRP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Genera información de calidad, comprobada, sobre datos duros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Emite alertas sobre consecuencias de incumplimientos o de falta de atención,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Es imparcial e incluyente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Es autónomo</a:t>
            </a:r>
            <a:endParaRPr lang="es-ES_tradnl" sz="2000" dirty="0">
              <a:latin typeface="Candara" panose="020E0502030303020204" pitchFamily="34" charset="0"/>
              <a:cs typeface="Arial" pitchFamily="34" charset="0"/>
            </a:endParaRP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Involucra, compromete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Los ciudadanos miden y verifican los </a:t>
            </a:r>
            <a:r>
              <a:rPr lang="es-ES" sz="2000" dirty="0" smtClean="0">
                <a:latin typeface="Candara" panose="020E0502030303020204" pitchFamily="34" charset="0"/>
                <a:cs typeface="Arial" pitchFamily="34" charset="0"/>
              </a:rPr>
              <a:t>resultados con los servidores públicos</a:t>
            </a:r>
            <a:endParaRPr lang="es-ES" sz="2000" dirty="0">
              <a:latin typeface="Candara" panose="020E0502030303020204" pitchFamily="34" charset="0"/>
              <a:cs typeface="Arial" pitchFamily="34" charset="0"/>
            </a:endParaRP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Colabora en la construcción de la Agenda Común de todos los actores locales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Ofrece una visión desde abajo y desde arriba</a:t>
            </a:r>
          </a:p>
          <a:p>
            <a:pPr marL="333264" indent="-233285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s-ES" sz="2000" dirty="0" smtClean="0">
                <a:latin typeface="Candara" panose="020E0502030303020204" pitchFamily="34" charset="0"/>
                <a:cs typeface="Arial" pitchFamily="34" charset="0"/>
              </a:rPr>
              <a:t>Observa y ayuda a participar conjuntamente </a:t>
            </a:r>
            <a:r>
              <a:rPr lang="es-ES" sz="2000" dirty="0">
                <a:latin typeface="Candara" panose="020E0502030303020204" pitchFamily="34" charset="0"/>
                <a:cs typeface="Arial" pitchFamily="34" charset="0"/>
              </a:rPr>
              <a:t>a la sociedad y al gobierno integralmente</a:t>
            </a:r>
            <a:endParaRPr lang="es-ES_tradnl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633" y="44550"/>
            <a:ext cx="8584815" cy="792162"/>
          </a:xfrm>
          <a:prstGeom prst="rect">
            <a:avLst/>
          </a:prstGeom>
        </p:spPr>
        <p:txBody>
          <a:bodyPr lIns="83316" tIns="41657" rIns="83316" bIns="41657"/>
          <a:lstStyle>
            <a:defPPr>
              <a:defRPr lang="es-MX"/>
            </a:defPPr>
            <a:lvl1pPr algn="r" defTabSz="914400">
              <a:spcBef>
                <a:spcPct val="0"/>
              </a:spcBef>
              <a:buNone/>
              <a:defRPr sz="3300" b="1" spc="-100" baseline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/>
              <a:t>Observatorio Ciudadano con Enfoque ISO </a:t>
            </a:r>
            <a:r>
              <a:rPr lang="es-MX" sz="2000" dirty="0" smtClean="0"/>
              <a:t>18091:2014        </a:t>
            </a:r>
            <a:endParaRPr lang="es-MX" sz="2000" dirty="0"/>
          </a:p>
        </p:txBody>
      </p:sp>
      <p:sp>
        <p:nvSpPr>
          <p:cNvPr id="2" name="1 Rectángulo"/>
          <p:cNvSpPr/>
          <p:nvPr/>
        </p:nvSpPr>
        <p:spPr>
          <a:xfrm>
            <a:off x="2552254" y="764704"/>
            <a:ext cx="360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Principios Generales</a:t>
            </a:r>
          </a:p>
        </p:txBody>
      </p:sp>
    </p:spTree>
    <p:extLst>
      <p:ext uri="{BB962C8B-B14F-4D97-AF65-F5344CB8AC3E}">
        <p14:creationId xmlns:p14="http://schemas.microsoft.com/office/powerpoint/2010/main" val="21525792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5 CuadroTexto"/>
          <p:cNvSpPr txBox="1">
            <a:spLocks noChangeArrowheads="1"/>
          </p:cNvSpPr>
          <p:nvPr/>
        </p:nvSpPr>
        <p:spPr bwMode="auto">
          <a:xfrm>
            <a:off x="1936750" y="4221163"/>
            <a:ext cx="702786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sz="2000" b="1" dirty="0">
                <a:solidFill>
                  <a:srgbClr val="DE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 Observatorio Ciudadano </a:t>
            </a:r>
          </a:p>
          <a:p>
            <a:pPr algn="r" eaLnBrk="1" hangingPunct="1"/>
            <a:r>
              <a:rPr lang="es-MX" b="1" dirty="0">
                <a:latin typeface="Century Gothic" panose="020B0502020202020204" pitchFamily="34" charset="0"/>
              </a:rPr>
              <a:t>Difunde la participación de los ciudadanos </a:t>
            </a:r>
          </a:p>
          <a:p>
            <a:pPr algn="r" eaLnBrk="1" hangingPunct="1"/>
            <a:r>
              <a:rPr lang="es-MX" b="1" dirty="0">
                <a:latin typeface="Century Gothic" panose="020B0502020202020204" pitchFamily="34" charset="0"/>
              </a:rPr>
              <a:t>con el gobierno en cada uno de los niveles y el </a:t>
            </a:r>
          </a:p>
          <a:p>
            <a:pPr algn="r" eaLnBrk="1" hangingPunct="1"/>
            <a:r>
              <a:rPr lang="es-MX" b="1" dirty="0">
                <a:latin typeface="Century Gothic" panose="020B0502020202020204" pitchFamily="34" charset="0"/>
              </a:rPr>
              <a:t>estudio e implementación de medidas.  Verifica y </a:t>
            </a:r>
          </a:p>
          <a:p>
            <a:pPr algn="r" eaLnBrk="1" hangingPunct="1"/>
            <a:r>
              <a:rPr lang="es-MX" b="1" dirty="0">
                <a:latin typeface="Century Gothic" panose="020B0502020202020204" pitchFamily="34" charset="0"/>
              </a:rPr>
              <a:t>analiza también la cantidad y calidad de la </a:t>
            </a:r>
          </a:p>
          <a:p>
            <a:pPr algn="r" eaLnBrk="1" hangingPunct="1"/>
            <a:r>
              <a:rPr lang="es-MX" b="1" dirty="0">
                <a:latin typeface="Century Gothic" panose="020B0502020202020204" pitchFamily="34" charset="0"/>
              </a:rPr>
              <a:t>participación activa entre el gobierno y los ciudadanos</a:t>
            </a:r>
            <a:r>
              <a:rPr lang="es-MX" b="1" dirty="0" smtClean="0">
                <a:latin typeface="Century Gothic" panose="020B0502020202020204" pitchFamily="34" charset="0"/>
              </a:rPr>
              <a:t>.</a:t>
            </a:r>
          </a:p>
          <a:p>
            <a:pPr algn="r" eaLnBrk="1" hangingPunct="1"/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 CONVIERTE EN PUENTE DE ENCUENTRO PARA ORGANIZAR LA COMUNICACIÓN 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08781" y="5035698"/>
            <a:ext cx="1143000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Century Gothic" pitchFamily="34" charset="0"/>
                <a:cs typeface="David" pitchFamily="34" charset="-79"/>
              </a:rPr>
              <a:t>1° Nivel </a:t>
            </a:r>
          </a:p>
        </p:txBody>
      </p:sp>
      <p:grpSp>
        <p:nvGrpSpPr>
          <p:cNvPr id="77828" name="3 Grupo"/>
          <p:cNvGrpSpPr>
            <a:grpSpLocks/>
          </p:cNvGrpSpPr>
          <p:nvPr/>
        </p:nvGrpSpPr>
        <p:grpSpPr bwMode="auto">
          <a:xfrm>
            <a:off x="1148556" y="2787650"/>
            <a:ext cx="6715125" cy="2208213"/>
            <a:chOff x="1214414" y="2792408"/>
            <a:chExt cx="6715172" cy="2208228"/>
          </a:xfrm>
        </p:grpSpPr>
        <p:cxnSp>
          <p:nvCxnSpPr>
            <p:cNvPr id="5" name="4 Conector angular"/>
            <p:cNvCxnSpPr/>
            <p:nvPr/>
          </p:nvCxnSpPr>
          <p:spPr>
            <a:xfrm flipV="1">
              <a:off x="1214414" y="4500570"/>
              <a:ext cx="1643073" cy="5000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angular"/>
            <p:cNvCxnSpPr/>
            <p:nvPr/>
          </p:nvCxnSpPr>
          <p:spPr>
            <a:xfrm flipV="1">
              <a:off x="2857487" y="3942386"/>
              <a:ext cx="1500199" cy="5715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angular"/>
            <p:cNvCxnSpPr/>
            <p:nvPr/>
          </p:nvCxnSpPr>
          <p:spPr>
            <a:xfrm flipV="1">
              <a:off x="4357686" y="3357562"/>
              <a:ext cx="2071701" cy="5848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angular"/>
            <p:cNvCxnSpPr/>
            <p:nvPr/>
          </p:nvCxnSpPr>
          <p:spPr>
            <a:xfrm flipV="1">
              <a:off x="6357950" y="2792408"/>
              <a:ext cx="1571636" cy="56515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4 Conector recto"/>
          <p:cNvCxnSpPr/>
          <p:nvPr/>
        </p:nvCxnSpPr>
        <p:spPr>
          <a:xfrm>
            <a:off x="7863681" y="2787650"/>
            <a:ext cx="735062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2120900" y="4508500"/>
            <a:ext cx="1143000" cy="2857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b="1" spc="-100" dirty="0">
                <a:solidFill>
                  <a:srgbClr val="002060"/>
                </a:solidFill>
                <a:latin typeface="Century Gothic" pitchFamily="34" charset="0"/>
                <a:ea typeface="+mj-ea"/>
                <a:cs typeface="David" pitchFamily="34" charset="-79"/>
              </a:rPr>
              <a:t>2° Nivel 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779838" y="3848100"/>
            <a:ext cx="1143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b="1" spc="-100" dirty="0">
                <a:solidFill>
                  <a:srgbClr val="002060"/>
                </a:solidFill>
                <a:latin typeface="Century Gothic" pitchFamily="34" charset="0"/>
                <a:ea typeface="+mj-ea"/>
                <a:cs typeface="David" pitchFamily="34" charset="-79"/>
              </a:rPr>
              <a:t>3° Nivel </a:t>
            </a: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5567363" y="3289300"/>
            <a:ext cx="1143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b="1" spc="-100" dirty="0">
                <a:solidFill>
                  <a:srgbClr val="002060"/>
                </a:solidFill>
                <a:latin typeface="Century Gothic" pitchFamily="34" charset="0"/>
                <a:ea typeface="+mj-ea"/>
                <a:cs typeface="David" pitchFamily="34" charset="-79"/>
              </a:rPr>
              <a:t>4° Nivel </a:t>
            </a: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7219950" y="2720975"/>
            <a:ext cx="1143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b="1" spc="-100" dirty="0">
                <a:solidFill>
                  <a:srgbClr val="002060"/>
                </a:solidFill>
                <a:latin typeface="Century Gothic" pitchFamily="34" charset="0"/>
                <a:ea typeface="+mj-ea"/>
                <a:cs typeface="David" pitchFamily="34" charset="-79"/>
              </a:rPr>
              <a:t>5° Nivel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907213" y="1844824"/>
            <a:ext cx="1912937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Participación activa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en mejores prácticas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095875" y="2492896"/>
            <a:ext cx="2068513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Participación activa en soluciones estratégicas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203848" y="3140968"/>
            <a:ext cx="214312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Participación activa en soluciones inmediatas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259632" y="3789040"/>
            <a:ext cx="2286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Participación activa en reflexiones y propuestas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7239" y="4397623"/>
            <a:ext cx="23853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Participación </a:t>
            </a:r>
            <a:r>
              <a:rPr lang="es-MX" sz="1700" b="1" dirty="0" smtClean="0">
                <a:solidFill>
                  <a:srgbClr val="002060"/>
                </a:solidFill>
                <a:latin typeface="Arial Narrow" pitchFamily="34" charset="0"/>
                <a:cs typeface="+mn-cs"/>
              </a:rPr>
              <a:t>activa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700" b="1" dirty="0" smtClean="0">
                <a:solidFill>
                  <a:srgbClr val="002060"/>
                </a:solidFill>
                <a:latin typeface="Arial Narrow" pitchFamily="34" charset="0"/>
                <a:cs typeface="+mn-cs"/>
              </a:rPr>
              <a:t>en quejas</a:t>
            </a:r>
            <a:endParaRPr lang="es-MX" sz="1700" b="1" dirty="0">
              <a:solidFill>
                <a:srgbClr val="00206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10800000">
            <a:off x="214313" y="5000625"/>
            <a:ext cx="1000125" cy="1588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05914" y="1724615"/>
            <a:ext cx="634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Calibri" pitchFamily="34" charset="0"/>
              </a:rPr>
              <a:t>Los Ciudadanos  participan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Calibri" pitchFamily="34" charset="0"/>
              </a:rPr>
              <a:t>a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Calibri" pitchFamily="34" charset="0"/>
              </a:rPr>
              <a:t>ctivamente en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Calibri" pitchFamily="34" charset="0"/>
              </a:rPr>
              <a:t>diversos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cs typeface="Calibri" pitchFamily="34" charset="0"/>
              </a:rPr>
              <a:t>niveles, LOS SERVIDORES PÚBLICOS EN TODOS</a:t>
            </a:r>
            <a:endParaRPr lang="es-MX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1113" y="836613"/>
            <a:ext cx="8869362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Niveles de participación activa de los  Consejeros Ciudadanos desde el Observatorio Ciudadano para la  Mejora</a:t>
            </a:r>
            <a:endParaRPr lang="es-MX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9633" y="44550"/>
            <a:ext cx="8584815" cy="792162"/>
          </a:xfrm>
          <a:prstGeom prst="rect">
            <a:avLst/>
          </a:prstGeom>
        </p:spPr>
        <p:txBody>
          <a:bodyPr lIns="83316" tIns="41657" rIns="83316" bIns="41657"/>
          <a:lstStyle>
            <a:defPPr>
              <a:defRPr lang="es-MX"/>
            </a:defPPr>
            <a:lvl1pPr algn="r" defTabSz="914400">
              <a:spcBef>
                <a:spcPct val="0"/>
              </a:spcBef>
              <a:buNone/>
              <a:defRPr sz="3300" b="1" spc="-100" baseline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/>
              <a:t>Observatorio Ciudadano con Enfoque ISO </a:t>
            </a:r>
            <a:r>
              <a:rPr lang="es-MX" sz="2000" dirty="0" smtClean="0"/>
              <a:t>18091:2014        </a:t>
            </a:r>
            <a:endParaRPr lang="es-MX" sz="20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016" y="-27384"/>
            <a:ext cx="9142984" cy="367240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>LA INTERNACIONAL DE SERVIDORES PÚBLICOS</a:t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/>
            </a:r>
            <a:b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</a:br>
            <a:r>
              <a:rPr lang="es-MX" sz="4400" b="1" i="1" dirty="0" smtClean="0">
                <a:solidFill>
                  <a:srgbClr val="216121"/>
                </a:solidFill>
                <a:latin typeface="Berlin Sans FB Demi" pitchFamily="34" charset="0"/>
              </a:rPr>
              <a:t>PARA LA CAUSA DE DERECHOS SINDICALES Y SERVICIOS PÚBLICOS DE CALIDAD</a:t>
            </a:r>
            <a:endParaRPr lang="es-MX" sz="6600" b="1" dirty="0">
              <a:solidFill>
                <a:srgbClr val="216121"/>
              </a:solidFill>
              <a:latin typeface="Berlin Sans FB Demi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48330" y="3717032"/>
            <a:ext cx="8300134" cy="14401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es-MX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8820"/>
            <a:ext cx="3672408" cy="18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431032" y="1268760"/>
            <a:ext cx="4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SEGURO QUE TIENE </a:t>
            </a:r>
            <a:r>
              <a:rPr lang="es-MX" sz="44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UNA BANDERA </a:t>
            </a:r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CON </a:t>
            </a:r>
          </a:p>
          <a:p>
            <a:r>
              <a:rPr lang="es-MX" sz="4400" b="1" i="1" spc="-100" dirty="0" smtClean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es-MX" sz="48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ISO</a:t>
            </a:r>
            <a:r>
              <a:rPr lang="es-MX" sz="44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es-MX" sz="5400" b="1" i="1" spc="-100" dirty="0">
                <a:solidFill>
                  <a:srgbClr val="C00000"/>
                </a:solidFill>
                <a:latin typeface="Berlin Sans FB Demi" pitchFamily="34" charset="0"/>
                <a:ea typeface="+mj-ea"/>
                <a:cs typeface="+mj-cs"/>
              </a:rPr>
              <a:t>18091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555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64706" y="2780928"/>
            <a:ext cx="5111750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6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s-ES" sz="16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s-ES" sz="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es-ES" sz="2400" b="1" dirty="0">
                <a:solidFill>
                  <a:srgbClr val="000000"/>
                </a:solidFill>
                <a:latin typeface="Century Gothic" pitchFamily="34" charset="0"/>
              </a:rPr>
              <a:t>Carlos Gadsden Carrasco</a:t>
            </a:r>
          </a:p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Century Gothic" pitchFamily="34" charset="0"/>
              </a:rPr>
              <a:t>Secretario </a:t>
            </a:r>
            <a:r>
              <a:rPr lang="es-ES" sz="2400" b="1" dirty="0" smtClean="0">
                <a:solidFill>
                  <a:srgbClr val="000000"/>
                </a:solidFill>
                <a:latin typeface="Century Gothic" pitchFamily="34" charset="0"/>
              </a:rPr>
              <a:t>Ejecutivo</a:t>
            </a:r>
          </a:p>
          <a:p>
            <a:pPr algn="ctr"/>
            <a:endParaRPr lang="es-ES" sz="28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s-ES" sz="2800" b="1" u="sng" dirty="0" smtClean="0">
                <a:solidFill>
                  <a:srgbClr val="C00000"/>
                </a:solidFill>
                <a:latin typeface="Century Gothic" pitchFamily="34" charset="0"/>
              </a:rPr>
              <a:t>cg@gobiernosconfiables.org</a:t>
            </a:r>
          </a:p>
          <a:p>
            <a:pPr algn="ctr"/>
            <a:endParaRPr lang="es-ES" b="1" u="sng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b="1" u="sng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6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6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6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s-ES" sz="1200" b="1" i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-36512" y="5445224"/>
            <a:ext cx="918873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ES" sz="4800" b="1" i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www.gobiernosconfiables.org</a:t>
            </a:r>
            <a:endParaRPr lang="es-ES" sz="4800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1905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8" descr="LOGO IWA4 2008 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990600"/>
            <a:ext cx="3457203" cy="358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10272" y="1623536"/>
            <a:ext cx="5410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¡GRACIAS POR SU ATENCIÓN!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219199" y="860514"/>
            <a:ext cx="6705600" cy="5016758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Más allá,</a:t>
            </a:r>
          </a:p>
          <a:p>
            <a:pPr algn="ctr"/>
            <a:r>
              <a:rPr lang="es-E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están el INGENIO y la PASIÓN</a:t>
            </a:r>
            <a:endParaRPr lang="es-E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14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55576" y="2274837"/>
            <a:ext cx="7560839" cy="221599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Más allá de la </a:t>
            </a:r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TRANSPARENCIA</a:t>
            </a:r>
            <a:endParaRPr lang="es-E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82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76426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627067"/>
            <a:ext cx="8280920" cy="618630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Más allá de la TRANSPARENCIA</a:t>
            </a:r>
          </a:p>
          <a:p>
            <a:pPr algn="ctr"/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está la </a:t>
            </a:r>
          </a:p>
          <a:p>
            <a:pPr algn="ctr"/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VERDAD </a:t>
            </a:r>
          </a:p>
          <a:p>
            <a:pPr algn="ctr"/>
            <a:r>
              <a:rPr lang="es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nos hace LIBRES</a:t>
            </a:r>
            <a:endParaRPr lang="es-E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8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8" y="689074"/>
            <a:ext cx="7765663" cy="547985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17103" y="2274837"/>
            <a:ext cx="7109792" cy="2308324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Más allá de la EFICIENCIA</a:t>
            </a:r>
            <a:endParaRPr lang="es-E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6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FIDEG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FIDEGOC" id="{249945F0-3532-452A-8105-C7AFA612D605}" vid="{C0FB8798-B4D2-4D41-A612-22D324A8967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CURSO IWA 4-La Laguna</Template>
  <TotalTime>6257</TotalTime>
  <Words>1796</Words>
  <Application>Microsoft Office PowerPoint</Application>
  <PresentationFormat>Presentación en pantalla (4:3)</PresentationFormat>
  <Paragraphs>298</Paragraphs>
  <Slides>56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56</vt:i4>
      </vt:variant>
    </vt:vector>
  </HeadingPairs>
  <TitlesOfParts>
    <vt:vector size="77" baseType="lpstr">
      <vt:lpstr>Arial Unicode MS</vt:lpstr>
      <vt:lpstr>Gulim</vt:lpstr>
      <vt:lpstr>Aharoni</vt:lpstr>
      <vt:lpstr>Arial</vt:lpstr>
      <vt:lpstr>Arial Narrow</vt:lpstr>
      <vt:lpstr>Arial Rounded MT Bold</vt:lpstr>
      <vt:lpstr>Bauhaus Md BT</vt:lpstr>
      <vt:lpstr>Berlin Sans FB Demi</vt:lpstr>
      <vt:lpstr>Calibri</vt:lpstr>
      <vt:lpstr>Candara</vt:lpstr>
      <vt:lpstr>Century Gothic</vt:lpstr>
      <vt:lpstr>Consolas</vt:lpstr>
      <vt:lpstr>David</vt:lpstr>
      <vt:lpstr>Franklin Gothic Book</vt:lpstr>
      <vt:lpstr>Rockwell</vt:lpstr>
      <vt:lpstr>Verdana</vt:lpstr>
      <vt:lpstr>Wingdings</vt:lpstr>
      <vt:lpstr>Wingdings 3</vt:lpstr>
      <vt:lpstr>Claridad</vt:lpstr>
      <vt:lpstr>1_Claridad</vt:lpstr>
      <vt:lpstr>Tema1FIDEGOC</vt:lpstr>
      <vt:lpstr>SISTEMAS DE GESTIÓN DE LA CALIDAD EN  LA ADMINISTRACIÓN PÚBLICA ISO 18091</vt:lpstr>
      <vt:lpstr>LA INTERNACIONAL DE SERVIDORES PÚBLICOS     PARA LA CAUSA DE DERECHOS SINDICALES Y SERVICIOS PÚBLICOS DE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Observatorio ciudadano INTEGRAL  con enfoque ISO 18091   DONDE CADA SERVIDOR PÚBLICO ES AGENTE DE CONFIANZA</vt:lpstr>
      <vt:lpstr>Presentación de PowerPoint</vt:lpstr>
      <vt:lpstr>Presentación de PowerPoint</vt:lpstr>
      <vt:lpstr>Presentación de PowerPoint</vt:lpstr>
      <vt:lpstr>1° Nivel </vt:lpstr>
      <vt:lpstr>LA INTERNACIONAL DE SERVIDORES PÚBLICOS     PARA LA CAUSA DE DERECHOS SINDICALES Y SERVICIOS PÚBLICOS DE CALIDAD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Capacitación a Enlaces del SGC y Constatadores Ciudadanos</dc:subject>
  <dc:creator>Vicente Aparicio</dc:creator>
  <dc:description>Elaboró: EMP
Revisó: MRGC
V 00: 041213</dc:description>
  <cp:lastModifiedBy>Carlos Humberto Gadsden Carrasco</cp:lastModifiedBy>
  <cp:revision>106</cp:revision>
  <cp:lastPrinted>2013-04-12T19:46:44Z</cp:lastPrinted>
  <dcterms:created xsi:type="dcterms:W3CDTF">2013-05-14T00:07:28Z</dcterms:created>
  <dcterms:modified xsi:type="dcterms:W3CDTF">2015-04-20T13:28:03Z</dcterms:modified>
  <cp:contentStatus>Liberado</cp:contentStatus>
</cp:coreProperties>
</file>