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62" r:id="rId5"/>
    <p:sldId id="261"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99" autoAdjust="0"/>
    <p:restoredTop sz="94660"/>
  </p:normalViewPr>
  <p:slideViewPr>
    <p:cSldViewPr snapToGrid="0" snapToObjects="1">
      <p:cViewPr>
        <p:scale>
          <a:sx n="75" d="100"/>
          <a:sy n="75" d="100"/>
        </p:scale>
        <p:origin x="1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1C96BA-EEA3-D341-A4F8-8589B74308F8}" type="datetimeFigureOut">
              <a:rPr lang="en-US" smtClean="0"/>
              <a:pPr/>
              <a:t>7/5/2015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E9C31-35B6-C443-B612-F912F8D48FB0}" type="slidenum">
              <a:rPr lang="en-US" smtClean="0"/>
              <a:pPr/>
              <a:t>‹nº›</a:t>
            </a:fld>
            <a:endParaRPr lang="en-US"/>
          </a:p>
        </p:txBody>
      </p:sp>
    </p:spTree>
    <p:extLst>
      <p:ext uri="{BB962C8B-B14F-4D97-AF65-F5344CB8AC3E}">
        <p14:creationId xmlns:p14="http://schemas.microsoft.com/office/powerpoint/2010/main" xmlns="" val="32008037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CFB8216A-7C28-0D41-ACA9-525EEBC077A8}"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293378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CFB8216A-7C28-0D41-ACA9-525EEBC077A8}"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4064398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CFB8216A-7C28-0D41-ACA9-525EEBC077A8}"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239107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CFB8216A-7C28-0D41-ACA9-525EEBC077A8}"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2446816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CFB8216A-7C28-0D41-ACA9-525EEBC077A8}"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137228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CFB8216A-7C28-0D41-ACA9-525EEBC077A8}"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318729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CFB8216A-7C28-0D41-ACA9-525EEBC077A8}" type="datetimeFigureOut">
              <a:rPr lang="en-US" smtClean="0"/>
              <a:pPr/>
              <a:t>7/5/2015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213927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CFB8216A-7C28-0D41-ACA9-525EEBC077A8}" type="datetimeFigureOut">
              <a:rPr lang="en-US" smtClean="0"/>
              <a:pPr/>
              <a:t>7/5/2015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419007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216A-7C28-0D41-ACA9-525EEBC077A8}" type="datetimeFigureOut">
              <a:rPr lang="en-US" smtClean="0"/>
              <a:pPr/>
              <a:t>7/5/2015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122302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FB8216A-7C28-0D41-ACA9-525EEBC077A8}"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215606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FB8216A-7C28-0D41-ACA9-525EEBC077A8}"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317633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8216A-7C28-0D41-ACA9-525EEBC077A8}" type="datetimeFigureOut">
              <a:rPr lang="en-US" smtClean="0"/>
              <a:pPr/>
              <a:t>7/5/2015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03F4B-0495-5D4B-90FE-CE7D753ECFCE}" type="slidenum">
              <a:rPr lang="en-US" smtClean="0"/>
              <a:pPr/>
              <a:t>‹nº›</a:t>
            </a:fld>
            <a:endParaRPr lang="en-US"/>
          </a:p>
        </p:txBody>
      </p:sp>
    </p:spTree>
    <p:extLst>
      <p:ext uri="{BB962C8B-B14F-4D97-AF65-F5344CB8AC3E}">
        <p14:creationId xmlns:p14="http://schemas.microsoft.com/office/powerpoint/2010/main" xmlns="" val="4272415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p:cNvPicPr/>
          <p:nvPr/>
        </p:nvPicPr>
        <p:blipFill>
          <a:blip r:embed="rId2">
            <a:extLst>
              <a:ext uri="{28A0092B-C50C-407E-A947-70E740481C1C}">
                <a14:useLocalDpi xmlns:a14="http://schemas.microsoft.com/office/drawing/2010/main" xmlns="" val="0"/>
              </a:ext>
            </a:extLst>
          </a:blip>
          <a:stretch>
            <a:fillRect/>
          </a:stretch>
        </p:blipFill>
        <p:spPr>
          <a:xfrm>
            <a:off x="0" y="34790"/>
            <a:ext cx="9144000" cy="1774296"/>
          </a:xfrm>
          <a:prstGeom prst="rect">
            <a:avLst/>
          </a:prstGeom>
        </p:spPr>
      </p:pic>
      <p:sp>
        <p:nvSpPr>
          <p:cNvPr id="5" name="TextBox 4"/>
          <p:cNvSpPr txBox="1"/>
          <p:nvPr/>
        </p:nvSpPr>
        <p:spPr>
          <a:xfrm>
            <a:off x="443326" y="1996484"/>
            <a:ext cx="5419271" cy="4278094"/>
          </a:xfrm>
          <a:prstGeom prst="rect">
            <a:avLst/>
          </a:prstGeom>
          <a:noFill/>
        </p:spPr>
        <p:txBody>
          <a:bodyPr wrap="square" rtlCol="0">
            <a:spAutoFit/>
          </a:bodyPr>
          <a:lstStyle/>
          <a:p>
            <a:pPr algn="ctr"/>
            <a:r>
              <a:rPr lang="fr-FR" sz="2800" b="1" dirty="0" smtClean="0"/>
              <a:t>Collectif  </a:t>
            </a:r>
            <a:r>
              <a:rPr lang="fr-FR" sz="2800" b="1" dirty="0" err="1" smtClean="0"/>
              <a:t>LGBTI</a:t>
            </a:r>
            <a:endParaRPr lang="fr-FR" sz="2800" b="1" dirty="0" smtClean="0"/>
          </a:p>
          <a:p>
            <a:endParaRPr lang="en-US" sz="2400" dirty="0"/>
          </a:p>
          <a:p>
            <a:r>
              <a:rPr lang="fr-FR" sz="2800" b="1" dirty="0" smtClean="0">
                <a:solidFill>
                  <a:srgbClr val="FF0000"/>
                </a:solidFill>
              </a:rPr>
              <a:t>03 Axes thématiques</a:t>
            </a:r>
          </a:p>
          <a:p>
            <a:pPr marL="342900" indent="-342900">
              <a:buFont typeface="Arial"/>
              <a:buChar char="•"/>
            </a:pPr>
            <a:endParaRPr lang="fr-FR" sz="2800" dirty="0" smtClean="0"/>
          </a:p>
          <a:p>
            <a:pPr marL="342900" indent="-342900">
              <a:buFont typeface="Arial"/>
              <a:buChar char="•"/>
            </a:pPr>
            <a:r>
              <a:rPr lang="fr-FR" sz="2800" dirty="0" smtClean="0"/>
              <a:t>Droits civils ;</a:t>
            </a:r>
          </a:p>
          <a:p>
            <a:pPr marL="342900" indent="-342900">
              <a:buFont typeface="Arial"/>
              <a:buChar char="•"/>
            </a:pPr>
            <a:endParaRPr lang="fr-FR" sz="2800" dirty="0" smtClean="0"/>
          </a:p>
          <a:p>
            <a:pPr marL="342900" indent="-342900">
              <a:buFont typeface="Arial"/>
              <a:buChar char="•"/>
            </a:pPr>
            <a:r>
              <a:rPr lang="fr-FR" sz="2800" dirty="0" smtClean="0"/>
              <a:t>Droits </a:t>
            </a:r>
            <a:r>
              <a:rPr lang="fr-FR" sz="2800" dirty="0" smtClean="0"/>
              <a:t>syndicaux ;</a:t>
            </a:r>
          </a:p>
          <a:p>
            <a:pPr marL="342900" indent="-342900">
              <a:buFont typeface="Arial"/>
              <a:buChar char="•"/>
            </a:pPr>
            <a:endParaRPr lang="fr-FR" sz="2800" dirty="0" smtClean="0"/>
          </a:p>
          <a:p>
            <a:pPr marL="342900" indent="-342900">
              <a:buFont typeface="Arial"/>
              <a:buChar char="•"/>
            </a:pPr>
            <a:r>
              <a:rPr lang="fr-FR" sz="2800" dirty="0" smtClean="0"/>
              <a:t>Droits du travail</a:t>
            </a:r>
            <a:r>
              <a:rPr lang="en-US" sz="2800" dirty="0" smtClean="0"/>
              <a:t> ;</a:t>
            </a:r>
            <a:endParaRPr lang="en-US" sz="2800" dirty="0" smtClean="0"/>
          </a:p>
          <a:p>
            <a:pPr marL="342900" indent="-342900">
              <a:buFont typeface="Arial"/>
              <a:buChar char="•"/>
            </a:pPr>
            <a:endParaRPr lang="en-US" sz="2400" dirty="0" smtClean="0"/>
          </a:p>
        </p:txBody>
      </p:sp>
    </p:spTree>
    <p:extLst>
      <p:ext uri="{BB962C8B-B14F-4D97-AF65-F5344CB8AC3E}">
        <p14:creationId xmlns:p14="http://schemas.microsoft.com/office/powerpoint/2010/main" xmlns="" val="1982869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p:cNvPicPr/>
          <p:nvPr/>
        </p:nvPicPr>
        <p:blipFill>
          <a:blip r:embed="rId2">
            <a:extLst>
              <a:ext uri="{28A0092B-C50C-407E-A947-70E740481C1C}">
                <a14:useLocalDpi xmlns:a14="http://schemas.microsoft.com/office/drawing/2010/main" xmlns="" val="0"/>
              </a:ext>
            </a:extLst>
          </a:blip>
          <a:stretch>
            <a:fillRect/>
          </a:stretch>
        </p:blipFill>
        <p:spPr>
          <a:xfrm>
            <a:off x="0" y="34790"/>
            <a:ext cx="9144000" cy="1774296"/>
          </a:xfrm>
          <a:prstGeom prst="rect">
            <a:avLst/>
          </a:prstGeom>
        </p:spPr>
      </p:pic>
      <p:sp>
        <p:nvSpPr>
          <p:cNvPr id="5" name="TextBox 4"/>
          <p:cNvSpPr txBox="1"/>
          <p:nvPr/>
        </p:nvSpPr>
        <p:spPr>
          <a:xfrm>
            <a:off x="371791" y="1579004"/>
            <a:ext cx="8571002" cy="5693866"/>
          </a:xfrm>
          <a:prstGeom prst="rect">
            <a:avLst/>
          </a:prstGeom>
          <a:noFill/>
        </p:spPr>
        <p:txBody>
          <a:bodyPr wrap="square" rtlCol="0">
            <a:spAutoFit/>
          </a:bodyPr>
          <a:lstStyle/>
          <a:p>
            <a:endParaRPr lang="en-US" sz="2400" b="1" dirty="0">
              <a:solidFill>
                <a:srgbClr val="FF0000"/>
              </a:solidFill>
            </a:endParaRPr>
          </a:p>
          <a:p>
            <a:r>
              <a:rPr lang="en-US" sz="2800" b="1" dirty="0">
                <a:solidFill>
                  <a:srgbClr val="FF0000"/>
                </a:solidFill>
              </a:rPr>
              <a:t>1.    </a:t>
            </a:r>
            <a:r>
              <a:rPr lang="fr-FR" sz="2800" b="1" dirty="0" smtClean="0">
                <a:solidFill>
                  <a:srgbClr val="FF0000"/>
                </a:solidFill>
              </a:rPr>
              <a:t>Droits civils</a:t>
            </a:r>
          </a:p>
          <a:p>
            <a:endParaRPr lang="en-US" sz="2400" dirty="0"/>
          </a:p>
          <a:p>
            <a:r>
              <a:rPr lang="en-US" sz="2400" dirty="0"/>
              <a:t>1.1. </a:t>
            </a:r>
            <a:r>
              <a:rPr lang="fr-FR" sz="2400" dirty="0" smtClean="0"/>
              <a:t>Campagne pour la décriminalisation de l’homosexualité dans les pays de la zone des Caraïbes. Solidarité, visite, expédition de lettres aux gouvernements ;</a:t>
            </a:r>
          </a:p>
          <a:p>
            <a:endParaRPr lang="en-US" sz="2400" dirty="0"/>
          </a:p>
          <a:p>
            <a:r>
              <a:rPr lang="en-US" sz="2400" dirty="0"/>
              <a:t>1.2.  </a:t>
            </a:r>
            <a:r>
              <a:rPr lang="fr-FR" sz="2400" dirty="0" smtClean="0"/>
              <a:t>Campagne pour la décriminalisation de </a:t>
            </a:r>
            <a:r>
              <a:rPr lang="fr-FR" sz="2400" dirty="0" smtClean="0"/>
              <a:t>l’homophobie </a:t>
            </a:r>
            <a:r>
              <a:rPr lang="fr-FR" sz="2400" dirty="0" smtClean="0"/>
              <a:t>dans tous les pays d’Amérique ;</a:t>
            </a:r>
          </a:p>
          <a:p>
            <a:r>
              <a:rPr lang="en-US" sz="2400" dirty="0"/>
              <a:t> </a:t>
            </a:r>
            <a:endParaRPr lang="en-US" sz="2400" dirty="0" smtClean="0"/>
          </a:p>
          <a:p>
            <a:r>
              <a:rPr lang="en-US" sz="2400" dirty="0" smtClean="0"/>
              <a:t>1.3. </a:t>
            </a:r>
            <a:r>
              <a:rPr lang="fr-FR" sz="2400" dirty="0" smtClean="0"/>
              <a:t>Campagne </a:t>
            </a:r>
            <a:r>
              <a:rPr lang="en-US" sz="2400" dirty="0" smtClean="0"/>
              <a:t>pour </a:t>
            </a:r>
            <a:r>
              <a:rPr lang="fr-FR" sz="2400" dirty="0" smtClean="0"/>
              <a:t>dénoncer l’homophobie institutionnalisée au sein du Congr</a:t>
            </a:r>
            <a:r>
              <a:rPr lang="fr-FR" sz="2400" dirty="0" smtClean="0"/>
              <a:t>ès national brésilien</a:t>
            </a:r>
            <a:r>
              <a:rPr lang="fr-FR" sz="2400" dirty="0" smtClean="0"/>
              <a:t> en vue d’éclaircir la population et convoquer la société à y mettre un terme ;</a:t>
            </a:r>
          </a:p>
          <a:p>
            <a:endParaRPr lang="en-US" sz="2400" dirty="0" smtClean="0"/>
          </a:p>
          <a:p>
            <a:endParaRPr lang="en-US" sz="2400" dirty="0" smtClean="0"/>
          </a:p>
        </p:txBody>
      </p:sp>
    </p:spTree>
    <p:extLst>
      <p:ext uri="{BB962C8B-B14F-4D97-AF65-F5344CB8AC3E}">
        <p14:creationId xmlns:p14="http://schemas.microsoft.com/office/powerpoint/2010/main" xmlns="" val="143636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p:cNvPicPr/>
          <p:nvPr/>
        </p:nvPicPr>
        <p:blipFill>
          <a:blip r:embed="rId2">
            <a:extLst>
              <a:ext uri="{28A0092B-C50C-407E-A947-70E740481C1C}">
                <a14:useLocalDpi xmlns:a14="http://schemas.microsoft.com/office/drawing/2010/main" xmlns="" val="0"/>
              </a:ext>
            </a:extLst>
          </a:blip>
          <a:stretch>
            <a:fillRect/>
          </a:stretch>
        </p:blipFill>
        <p:spPr>
          <a:xfrm>
            <a:off x="0" y="34790"/>
            <a:ext cx="9144000" cy="1774296"/>
          </a:xfrm>
          <a:prstGeom prst="rect">
            <a:avLst/>
          </a:prstGeom>
        </p:spPr>
      </p:pic>
      <p:sp>
        <p:nvSpPr>
          <p:cNvPr id="2" name="Rectangle 1"/>
          <p:cNvSpPr/>
          <p:nvPr/>
        </p:nvSpPr>
        <p:spPr>
          <a:xfrm>
            <a:off x="452302" y="1809086"/>
            <a:ext cx="8002359" cy="4955203"/>
          </a:xfrm>
          <a:prstGeom prst="rect">
            <a:avLst/>
          </a:prstGeom>
        </p:spPr>
        <p:txBody>
          <a:bodyPr wrap="square">
            <a:spAutoFit/>
          </a:bodyPr>
          <a:lstStyle/>
          <a:p>
            <a:r>
              <a:rPr lang="en-US" sz="2800" b="1" dirty="0">
                <a:solidFill>
                  <a:srgbClr val="FF0000"/>
                </a:solidFill>
              </a:rPr>
              <a:t>2.    </a:t>
            </a:r>
            <a:r>
              <a:rPr lang="fr-FR" sz="2800" b="1" dirty="0" smtClean="0">
                <a:solidFill>
                  <a:srgbClr val="FF0000"/>
                </a:solidFill>
              </a:rPr>
              <a:t>Droits syndicaux</a:t>
            </a:r>
          </a:p>
          <a:p>
            <a:endParaRPr lang="en-US" sz="2400" dirty="0"/>
          </a:p>
          <a:p>
            <a:r>
              <a:rPr lang="en-US" sz="2400" dirty="0"/>
              <a:t>2.1.  </a:t>
            </a:r>
            <a:r>
              <a:rPr lang="fr-FR" sz="2400" dirty="0" smtClean="0"/>
              <a:t>Consolidation du Comité régional </a:t>
            </a:r>
            <a:r>
              <a:rPr lang="fr-FR" sz="2400" dirty="0" err="1" smtClean="0"/>
              <a:t>LGBTI</a:t>
            </a:r>
            <a:r>
              <a:rPr lang="fr-FR" sz="2400" dirty="0" smtClean="0"/>
              <a:t> avec l’incorporation des sous-régions des Caraïbes, des USA et du Canada ;</a:t>
            </a:r>
          </a:p>
          <a:p>
            <a:endParaRPr lang="fr-FR" sz="2400" dirty="0" smtClean="0"/>
          </a:p>
          <a:p>
            <a:r>
              <a:rPr lang="fr-FR" sz="2400" dirty="0" smtClean="0"/>
              <a:t>2.2. Campagne de sensibilisation auprès des directions des entités </a:t>
            </a:r>
            <a:r>
              <a:rPr lang="fr-FR" sz="2400" dirty="0" smtClean="0"/>
              <a:t>affiliées </a:t>
            </a:r>
            <a:r>
              <a:rPr lang="fr-FR" sz="2400" dirty="0" smtClean="0"/>
              <a:t>à l’ISP dans les Amériques sur la thématique </a:t>
            </a:r>
            <a:r>
              <a:rPr lang="fr-FR" sz="2400" dirty="0" err="1" smtClean="0"/>
              <a:t>LGBT</a:t>
            </a:r>
            <a:r>
              <a:rPr lang="fr-FR" sz="2400" dirty="0" smtClean="0"/>
              <a:t> ;</a:t>
            </a:r>
          </a:p>
          <a:p>
            <a:endParaRPr lang="fr-FR" sz="2400" dirty="0" smtClean="0"/>
          </a:p>
          <a:p>
            <a:r>
              <a:rPr lang="fr-FR" sz="2400" dirty="0" smtClean="0"/>
              <a:t>2.3. Autonomisation des </a:t>
            </a:r>
            <a:r>
              <a:rPr lang="fr-FR" sz="2400" dirty="0" err="1" smtClean="0"/>
              <a:t>LGBTI</a:t>
            </a:r>
            <a:r>
              <a:rPr lang="fr-FR" sz="2400" dirty="0" smtClean="0"/>
              <a:t> auprès des entités de base, pour encourager la création de secrétariats et de coordinations pour la thématique </a:t>
            </a:r>
            <a:r>
              <a:rPr lang="fr-FR" sz="2400" dirty="0" err="1" smtClean="0"/>
              <a:t>LGBTI</a:t>
            </a:r>
            <a:r>
              <a:rPr lang="fr-FR" sz="2400" dirty="0" smtClean="0"/>
              <a:t>;</a:t>
            </a:r>
            <a:endParaRPr lang="fr-FR" sz="2400" dirty="0"/>
          </a:p>
        </p:txBody>
      </p:sp>
    </p:spTree>
    <p:extLst>
      <p:ext uri="{BB962C8B-B14F-4D97-AF65-F5344CB8AC3E}">
        <p14:creationId xmlns:p14="http://schemas.microsoft.com/office/powerpoint/2010/main" xmlns="" val="124049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p:cNvPicPr/>
          <p:nvPr/>
        </p:nvPicPr>
        <p:blipFill>
          <a:blip r:embed="rId2">
            <a:extLst>
              <a:ext uri="{28A0092B-C50C-407E-A947-70E740481C1C}">
                <a14:useLocalDpi xmlns:a14="http://schemas.microsoft.com/office/drawing/2010/main" xmlns="" val="0"/>
              </a:ext>
            </a:extLst>
          </a:blip>
          <a:stretch>
            <a:fillRect/>
          </a:stretch>
        </p:blipFill>
        <p:spPr>
          <a:xfrm>
            <a:off x="0" y="34790"/>
            <a:ext cx="9144000" cy="1774296"/>
          </a:xfrm>
          <a:prstGeom prst="rect">
            <a:avLst/>
          </a:prstGeom>
        </p:spPr>
      </p:pic>
      <p:sp>
        <p:nvSpPr>
          <p:cNvPr id="5" name="Rectangle 4"/>
          <p:cNvSpPr/>
          <p:nvPr/>
        </p:nvSpPr>
        <p:spPr>
          <a:xfrm>
            <a:off x="703685" y="1809086"/>
            <a:ext cx="7935048" cy="5324535"/>
          </a:xfrm>
          <a:prstGeom prst="rect">
            <a:avLst/>
          </a:prstGeom>
        </p:spPr>
        <p:txBody>
          <a:bodyPr wrap="square">
            <a:spAutoFit/>
          </a:bodyPr>
          <a:lstStyle/>
          <a:p>
            <a:r>
              <a:rPr lang="en-US" sz="2800" b="1" dirty="0">
                <a:solidFill>
                  <a:srgbClr val="FF0000"/>
                </a:solidFill>
              </a:rPr>
              <a:t>2.    </a:t>
            </a:r>
            <a:r>
              <a:rPr lang="fr-FR" sz="2800" b="1" dirty="0" smtClean="0">
                <a:solidFill>
                  <a:srgbClr val="FF0000"/>
                </a:solidFill>
              </a:rPr>
              <a:t>Droits syndicaux </a:t>
            </a:r>
            <a:r>
              <a:rPr lang="en-US" sz="2800" b="1" dirty="0" smtClean="0">
                <a:solidFill>
                  <a:srgbClr val="FF0000"/>
                </a:solidFill>
              </a:rPr>
              <a:t>(continuation)</a:t>
            </a:r>
            <a:endParaRPr lang="en-US" sz="2800" b="1" dirty="0" smtClean="0">
              <a:solidFill>
                <a:srgbClr val="FF0000"/>
              </a:solidFill>
            </a:endParaRPr>
          </a:p>
          <a:p>
            <a:endParaRPr lang="en-US" sz="2400" dirty="0"/>
          </a:p>
          <a:p>
            <a:pPr marL="630238" indent="-630238" algn="just"/>
            <a:r>
              <a:rPr lang="en-US" sz="2400" dirty="0" smtClean="0"/>
              <a:t>2.4.	</a:t>
            </a:r>
            <a:r>
              <a:rPr lang="fr-FR" sz="2400" dirty="0" smtClean="0"/>
              <a:t>Assurer un espace de représentation </a:t>
            </a:r>
            <a:r>
              <a:rPr lang="fr-FR" sz="2400" dirty="0" err="1" smtClean="0"/>
              <a:t>LGBTI</a:t>
            </a:r>
            <a:r>
              <a:rPr lang="fr-FR" sz="2400" dirty="0" smtClean="0"/>
              <a:t> au sein de la structure de l’ISP </a:t>
            </a:r>
            <a:r>
              <a:rPr lang="en-US" sz="2400" dirty="0" smtClean="0"/>
              <a:t>;</a:t>
            </a:r>
            <a:endParaRPr lang="en-US" sz="2400" dirty="0"/>
          </a:p>
          <a:p>
            <a:pPr algn="just"/>
            <a:r>
              <a:rPr lang="en-US" sz="2400" dirty="0"/>
              <a:t>2.5. </a:t>
            </a:r>
            <a:r>
              <a:rPr lang="en-US" sz="2400" dirty="0" smtClean="0"/>
              <a:t> </a:t>
            </a:r>
            <a:r>
              <a:rPr lang="fr-FR" sz="2400" dirty="0" smtClean="0"/>
              <a:t>Que la thématique </a:t>
            </a:r>
            <a:r>
              <a:rPr lang="fr-FR" sz="2400" dirty="0" err="1" smtClean="0"/>
              <a:t>LGBTI</a:t>
            </a:r>
            <a:r>
              <a:rPr lang="fr-FR" sz="2400" dirty="0" smtClean="0"/>
              <a:t> soit insérée dans tous les débats</a:t>
            </a:r>
          </a:p>
          <a:p>
            <a:pPr algn="just"/>
            <a:r>
              <a:rPr lang="fr-FR" sz="2400" dirty="0" smtClean="0"/>
              <a:t>         transversaux </a:t>
            </a:r>
            <a:r>
              <a:rPr lang="en-US" sz="2400" dirty="0" smtClean="0"/>
              <a:t>;</a:t>
            </a:r>
            <a:endParaRPr lang="en-US" sz="2400" dirty="0"/>
          </a:p>
          <a:p>
            <a:pPr algn="just"/>
            <a:r>
              <a:rPr lang="en-US" sz="2400" dirty="0"/>
              <a:t>2.6. </a:t>
            </a:r>
            <a:r>
              <a:rPr lang="en-US" sz="2400" dirty="0" smtClean="0"/>
              <a:t> </a:t>
            </a:r>
            <a:r>
              <a:rPr lang="fr-FR" sz="2400" dirty="0" smtClean="0"/>
              <a:t>Promouvoir et encourager la création de comités sous-</a:t>
            </a:r>
          </a:p>
          <a:p>
            <a:pPr marL="538163" indent="-538163" algn="just"/>
            <a:r>
              <a:rPr lang="fr-FR" sz="2400" dirty="0" smtClean="0"/>
              <a:t>        régionaux et régionaux au sein des autres régions de   l’ISP ;</a:t>
            </a:r>
          </a:p>
          <a:p>
            <a:pPr marL="538163" indent="-538163" algn="just"/>
            <a:r>
              <a:rPr lang="fr-FR" sz="2400" dirty="0" smtClean="0"/>
              <a:t>2.7. Relancer le partenariat avec l’IE pour la thématique </a:t>
            </a:r>
            <a:r>
              <a:rPr lang="fr-FR" sz="2400" dirty="0" err="1" smtClean="0"/>
              <a:t>LGBTI</a:t>
            </a:r>
            <a:r>
              <a:rPr lang="fr-FR" sz="2400" dirty="0" smtClean="0"/>
              <a:t> en vue de la production de matériel, et une campagne introduisant cette thématique dans les écoles de l’enseignement de base</a:t>
            </a:r>
            <a:r>
              <a:rPr lang="en-US" sz="2400" dirty="0" smtClean="0"/>
              <a:t>;</a:t>
            </a:r>
            <a:endParaRPr lang="en-US" sz="2400" dirty="0"/>
          </a:p>
          <a:p>
            <a:endParaRPr lang="en-US" sz="2400" dirty="0"/>
          </a:p>
        </p:txBody>
      </p:sp>
    </p:spTree>
    <p:extLst>
      <p:ext uri="{BB962C8B-B14F-4D97-AF65-F5344CB8AC3E}">
        <p14:creationId xmlns:p14="http://schemas.microsoft.com/office/powerpoint/2010/main" xmlns="" val="158691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p:cNvPicPr/>
          <p:nvPr/>
        </p:nvPicPr>
        <p:blipFill>
          <a:blip r:embed="rId2">
            <a:extLst>
              <a:ext uri="{28A0092B-C50C-407E-A947-70E740481C1C}">
                <a14:useLocalDpi xmlns:a14="http://schemas.microsoft.com/office/drawing/2010/main" xmlns="" val="0"/>
              </a:ext>
            </a:extLst>
          </a:blip>
          <a:stretch>
            <a:fillRect/>
          </a:stretch>
        </p:blipFill>
        <p:spPr>
          <a:xfrm>
            <a:off x="0" y="34790"/>
            <a:ext cx="9144000" cy="1774296"/>
          </a:xfrm>
          <a:prstGeom prst="rect">
            <a:avLst/>
          </a:prstGeom>
        </p:spPr>
      </p:pic>
      <p:sp>
        <p:nvSpPr>
          <p:cNvPr id="2" name="Rectangle 1"/>
          <p:cNvSpPr/>
          <p:nvPr/>
        </p:nvSpPr>
        <p:spPr>
          <a:xfrm>
            <a:off x="574081" y="1838640"/>
            <a:ext cx="7776205" cy="4585871"/>
          </a:xfrm>
          <a:prstGeom prst="rect">
            <a:avLst/>
          </a:prstGeom>
        </p:spPr>
        <p:txBody>
          <a:bodyPr wrap="square">
            <a:spAutoFit/>
          </a:bodyPr>
          <a:lstStyle/>
          <a:p>
            <a:r>
              <a:rPr lang="en-US" sz="2800" b="1" dirty="0">
                <a:solidFill>
                  <a:srgbClr val="FF0000"/>
                </a:solidFill>
              </a:rPr>
              <a:t>3.    </a:t>
            </a:r>
            <a:r>
              <a:rPr lang="fr-FR" sz="2800" b="1" dirty="0" smtClean="0">
                <a:solidFill>
                  <a:srgbClr val="FF0000"/>
                </a:solidFill>
              </a:rPr>
              <a:t>Droits du travail</a:t>
            </a:r>
          </a:p>
          <a:p>
            <a:endParaRPr lang="en-US" sz="2400" dirty="0"/>
          </a:p>
          <a:p>
            <a:pPr algn="just"/>
            <a:r>
              <a:rPr lang="en-US" sz="2400" dirty="0"/>
              <a:t>3.1.  </a:t>
            </a:r>
            <a:r>
              <a:rPr lang="fr-FR" sz="2400" dirty="0" smtClean="0"/>
              <a:t>Procéder à un relevé des clauses pouvant être</a:t>
            </a:r>
          </a:p>
          <a:p>
            <a:pPr algn="just"/>
            <a:r>
              <a:rPr lang="fr-FR" sz="2400" dirty="0" smtClean="0"/>
              <a:t>         introduites dans les accords collectifs </a:t>
            </a:r>
            <a:r>
              <a:rPr lang="en-US" sz="2400" dirty="0" smtClean="0"/>
              <a:t>; </a:t>
            </a:r>
            <a:endParaRPr lang="en-US" sz="2400" dirty="0" smtClean="0"/>
          </a:p>
          <a:p>
            <a:pPr algn="just"/>
            <a:endParaRPr lang="en-US" sz="2400" dirty="0"/>
          </a:p>
          <a:p>
            <a:pPr marL="630238" indent="-630238" algn="just"/>
            <a:r>
              <a:rPr lang="en-US" sz="2400" dirty="0" smtClean="0"/>
              <a:t>3.2.	</a:t>
            </a:r>
            <a:r>
              <a:rPr lang="fr-FR" sz="2400" dirty="0" smtClean="0"/>
              <a:t>Rechercher des modèles auprès des affiliés qui englobent déjà des clauses spécifiques </a:t>
            </a:r>
            <a:r>
              <a:rPr lang="fr-FR" sz="2400" dirty="0" err="1" smtClean="0"/>
              <a:t>LGBTI</a:t>
            </a:r>
            <a:r>
              <a:rPr lang="fr-FR" sz="2400" dirty="0" smtClean="0"/>
              <a:t> dans leurs revendications ;  </a:t>
            </a:r>
          </a:p>
          <a:p>
            <a:pPr algn="just"/>
            <a:endParaRPr lang="fr-FR" sz="2400" dirty="0" smtClean="0"/>
          </a:p>
          <a:p>
            <a:pPr algn="just"/>
            <a:r>
              <a:rPr lang="fr-FR" sz="2400" dirty="0" smtClean="0"/>
              <a:t>3.3. Adapter et élargir le recueil des droits du travail</a:t>
            </a:r>
          </a:p>
          <a:p>
            <a:pPr algn="just"/>
            <a:r>
              <a:rPr lang="fr-FR" sz="2400" dirty="0" smtClean="0"/>
              <a:t>        produit par le Comité </a:t>
            </a:r>
            <a:r>
              <a:rPr lang="fr-FR" sz="2400" dirty="0" err="1" smtClean="0"/>
              <a:t>LGBT</a:t>
            </a:r>
            <a:r>
              <a:rPr lang="fr-FR" sz="2400" dirty="0" smtClean="0"/>
              <a:t> brésilien pour la région</a:t>
            </a:r>
          </a:p>
          <a:p>
            <a:pPr algn="just"/>
            <a:r>
              <a:rPr lang="fr-FR" sz="2400" dirty="0" smtClean="0"/>
              <a:t>        Interaméricaine</a:t>
            </a:r>
            <a:r>
              <a:rPr lang="en-US" sz="2400" dirty="0" smtClean="0"/>
              <a:t>;</a:t>
            </a:r>
            <a:endParaRPr lang="en-US" sz="2400" dirty="0"/>
          </a:p>
        </p:txBody>
      </p:sp>
    </p:spTree>
    <p:extLst>
      <p:ext uri="{BB962C8B-B14F-4D97-AF65-F5344CB8AC3E}">
        <p14:creationId xmlns:p14="http://schemas.microsoft.com/office/powerpoint/2010/main" xmlns="" val="235987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p:cNvPicPr/>
          <p:nvPr/>
        </p:nvPicPr>
        <p:blipFill>
          <a:blip r:embed="rId2">
            <a:extLst>
              <a:ext uri="{28A0092B-C50C-407E-A947-70E740481C1C}">
                <a14:useLocalDpi xmlns:a14="http://schemas.microsoft.com/office/drawing/2010/main" xmlns="" val="0"/>
              </a:ext>
            </a:extLst>
          </a:blip>
          <a:stretch>
            <a:fillRect/>
          </a:stretch>
        </p:blipFill>
        <p:spPr>
          <a:xfrm>
            <a:off x="0" y="34790"/>
            <a:ext cx="9144000" cy="1774296"/>
          </a:xfrm>
          <a:prstGeom prst="rect">
            <a:avLst/>
          </a:prstGeom>
        </p:spPr>
      </p:pic>
      <p:sp>
        <p:nvSpPr>
          <p:cNvPr id="5" name="Rectangle 4"/>
          <p:cNvSpPr/>
          <p:nvPr/>
        </p:nvSpPr>
        <p:spPr>
          <a:xfrm>
            <a:off x="539289" y="2274838"/>
            <a:ext cx="7932774" cy="4216539"/>
          </a:xfrm>
          <a:prstGeom prst="rect">
            <a:avLst/>
          </a:prstGeom>
        </p:spPr>
        <p:txBody>
          <a:bodyPr wrap="square">
            <a:spAutoFit/>
          </a:bodyPr>
          <a:lstStyle/>
          <a:p>
            <a:r>
              <a:rPr lang="en-US" sz="2800" b="1" dirty="0">
                <a:solidFill>
                  <a:srgbClr val="FF0000"/>
                </a:solidFill>
              </a:rPr>
              <a:t>3.    </a:t>
            </a:r>
            <a:r>
              <a:rPr lang="en-US" sz="2800" b="1" dirty="0" err="1" smtClean="0">
                <a:solidFill>
                  <a:srgbClr val="FF0000"/>
                </a:solidFill>
              </a:rPr>
              <a:t>Droits</a:t>
            </a:r>
            <a:r>
              <a:rPr lang="en-US" sz="2800" b="1" dirty="0" smtClean="0">
                <a:solidFill>
                  <a:srgbClr val="FF0000"/>
                </a:solidFill>
              </a:rPr>
              <a:t> du travail </a:t>
            </a:r>
            <a:r>
              <a:rPr lang="en-US" sz="2800" b="1" dirty="0" smtClean="0">
                <a:solidFill>
                  <a:srgbClr val="FF0000"/>
                </a:solidFill>
              </a:rPr>
              <a:t>(</a:t>
            </a:r>
            <a:r>
              <a:rPr lang="en-US" sz="2800" b="1" dirty="0" smtClean="0">
                <a:solidFill>
                  <a:srgbClr val="FF0000"/>
                </a:solidFill>
              </a:rPr>
              <a:t>continuation)</a:t>
            </a:r>
            <a:endParaRPr lang="en-US" sz="2800" b="1" dirty="0">
              <a:solidFill>
                <a:srgbClr val="FF0000"/>
              </a:solidFill>
            </a:endParaRPr>
          </a:p>
          <a:p>
            <a:endParaRPr lang="en-US" sz="2400" dirty="0" smtClean="0"/>
          </a:p>
          <a:p>
            <a:pPr marL="538163" indent="-538163" algn="just"/>
            <a:r>
              <a:rPr lang="en-US" sz="2400" dirty="0" smtClean="0"/>
              <a:t>3.4</a:t>
            </a:r>
            <a:r>
              <a:rPr lang="en-US" sz="2400" dirty="0"/>
              <a:t>. </a:t>
            </a:r>
            <a:r>
              <a:rPr lang="en-US" sz="2400" dirty="0" smtClean="0"/>
              <a:t> </a:t>
            </a:r>
            <a:r>
              <a:rPr lang="fr-FR" sz="2400" dirty="0" smtClean="0"/>
              <a:t>Utiliser comme modèle le recueil Promotion des droits</a:t>
            </a:r>
          </a:p>
          <a:p>
            <a:pPr marL="630238" indent="-630238" algn="just"/>
            <a:r>
              <a:rPr lang="fr-FR" sz="2400" dirty="0" smtClean="0"/>
              <a:t>        de la </a:t>
            </a:r>
            <a:r>
              <a:rPr lang="fr-FR" sz="2400" dirty="0" smtClean="0"/>
              <a:t>personne </a:t>
            </a:r>
            <a:r>
              <a:rPr lang="fr-FR" sz="2400" dirty="0" err="1" smtClean="0"/>
              <a:t>LGBT</a:t>
            </a:r>
            <a:r>
              <a:rPr lang="fr-FR" sz="2400" dirty="0" smtClean="0"/>
              <a:t> dans le monde du travail de </a:t>
            </a:r>
          </a:p>
          <a:p>
            <a:pPr marL="630238" indent="-630238" algn="just"/>
            <a:r>
              <a:rPr lang="fr-FR" sz="2400" dirty="0" smtClean="0"/>
              <a:t>        l’</a:t>
            </a:r>
            <a:r>
              <a:rPr lang="fr-FR" sz="2400" dirty="0" err="1" smtClean="0"/>
              <a:t>UNAIDS</a:t>
            </a:r>
            <a:r>
              <a:rPr lang="fr-FR" sz="2400" dirty="0" smtClean="0"/>
              <a:t> / OIT ;</a:t>
            </a:r>
          </a:p>
          <a:p>
            <a:pPr algn="just"/>
            <a:endParaRPr lang="fr-FR" sz="2400" dirty="0" smtClean="0"/>
          </a:p>
          <a:p>
            <a:pPr marL="630238" indent="-630238" algn="just"/>
            <a:r>
              <a:rPr lang="fr-FR" sz="2400" dirty="0" smtClean="0"/>
              <a:t>3.5.	Lancer une campagne dans toute la région pour l’application et la réglementation de la Recommandation 200 de l’OIT qui traite des droits du travail des personnes qui vivent avec le VIH et/ou SIDA</a:t>
            </a:r>
          </a:p>
          <a:p>
            <a:pPr algn="just"/>
            <a:r>
              <a:rPr lang="en-US" sz="2400" dirty="0" smtClean="0"/>
              <a:t>.</a:t>
            </a:r>
            <a:endParaRPr lang="en-US" sz="2400" dirty="0"/>
          </a:p>
        </p:txBody>
      </p:sp>
    </p:spTree>
    <p:extLst>
      <p:ext uri="{BB962C8B-B14F-4D97-AF65-F5344CB8AC3E}">
        <p14:creationId xmlns:p14="http://schemas.microsoft.com/office/powerpoint/2010/main" xmlns="" val="1496393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352</TotalTime>
  <Words>25</Words>
  <Application>Microsoft Office PowerPoint</Application>
  <PresentationFormat>Apresentação na tela (4:3)</PresentationFormat>
  <Paragraphs>50</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Solange Aparecida Caetano</dc:creator>
  <cp:lastModifiedBy>Patrick</cp:lastModifiedBy>
  <cp:revision>24</cp:revision>
  <cp:lastPrinted>2015-04-20T01:11:38Z</cp:lastPrinted>
  <dcterms:created xsi:type="dcterms:W3CDTF">2015-04-19T23:59:26Z</dcterms:created>
  <dcterms:modified xsi:type="dcterms:W3CDTF">2015-07-06T00:58:52Z</dcterms:modified>
</cp:coreProperties>
</file>