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1"/>
  </p:notesMasterIdLst>
  <p:sldIdLst>
    <p:sldId id="269" r:id="rId2"/>
    <p:sldId id="282" r:id="rId3"/>
    <p:sldId id="285" r:id="rId4"/>
    <p:sldId id="286" r:id="rId5"/>
    <p:sldId id="297" r:id="rId6"/>
    <p:sldId id="298" r:id="rId7"/>
    <p:sldId id="299" r:id="rId8"/>
    <p:sldId id="287" r:id="rId9"/>
    <p:sldId id="281"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52" d="100"/>
          <a:sy n="52" d="100"/>
        </p:scale>
        <p:origin x="-450" y="2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panose="020F0502020204030204" pitchFamily="34" charset="0"/>
              </a:defRPr>
            </a:lvl1pPr>
          </a:lstStyle>
          <a:p>
            <a:endParaRPr lang="en-GB" altLang="pt-B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457E5D6-9437-4E93-ADAD-FF12730E5500}" type="datetimeFigureOut">
              <a:rPr lang="en-GB" altLang="pt-BR"/>
              <a:pPr/>
              <a:t>22/10/2014</a:t>
            </a:fld>
            <a:endParaRPr lang="en-GB" altLang="pt-B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altLang="pt-BR" smtClean="0"/>
              <a:t>Click to edit Master text styles</a:t>
            </a:r>
          </a:p>
          <a:p>
            <a:pPr lvl="1"/>
            <a:r>
              <a:rPr lang="en-US" altLang="pt-BR" smtClean="0"/>
              <a:t>Second level</a:t>
            </a:r>
          </a:p>
          <a:p>
            <a:pPr lvl="2"/>
            <a:r>
              <a:rPr lang="en-US" altLang="pt-BR" smtClean="0"/>
              <a:t>Third level</a:t>
            </a:r>
          </a:p>
          <a:p>
            <a:pPr lvl="3"/>
            <a:r>
              <a:rPr lang="en-US" altLang="pt-BR" smtClean="0"/>
              <a:t>Fourth level</a:t>
            </a:r>
          </a:p>
          <a:p>
            <a:pPr lvl="4"/>
            <a:r>
              <a:rPr lang="en-US" altLang="pt-BR" smtClean="0"/>
              <a:t>Fifth level</a:t>
            </a:r>
            <a:endParaRPr lang="en-GB" altLang="pt-BR"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panose="020F0502020204030204" pitchFamily="34" charset="0"/>
              </a:defRPr>
            </a:lvl1pPr>
          </a:lstStyle>
          <a:p>
            <a:endParaRPr lang="en-GB" altLang="pt-B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9B7712FB-B532-4595-A3A5-1FB2553FBCAD}" type="slidenum">
              <a:rPr lang="en-GB" altLang="pt-BR"/>
              <a:pPr/>
              <a:t>‹#›</a:t>
            </a:fld>
            <a:endParaRPr lang="en-GB" altLang="pt-BR"/>
          </a:p>
        </p:txBody>
      </p:sp>
    </p:spTree>
    <p:extLst>
      <p:ext uri="{BB962C8B-B14F-4D97-AF65-F5344CB8AC3E}">
        <p14:creationId xmlns:p14="http://schemas.microsoft.com/office/powerpoint/2010/main" val="140660503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1</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2</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3</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4</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5</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6</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7</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GB" altLang="pt-BR" b="1" smtClean="0"/>
              <a:t>CONCLUSIONS</a:t>
            </a:r>
            <a:endParaRPr lang="en-GB" altLang="pt-BR" smtClean="0"/>
          </a:p>
          <a:p>
            <a:pPr eaLnBrk="1" hangingPunct="1">
              <a:lnSpc>
                <a:spcPct val="90000"/>
              </a:lnSpc>
              <a:spcBef>
                <a:spcPct val="0"/>
              </a:spcBef>
            </a:pPr>
            <a:r>
              <a:rPr lang="en-GB" altLang="pt-BR" b="1" smtClean="0"/>
              <a:t>Congress slogan: </a:t>
            </a:r>
            <a:r>
              <a:rPr lang="en-GB" altLang="pt-BR" smtClean="0"/>
              <a:t>the Secretariat will work on this slogan, keeping the above comments in mind, together with the new PSI logo AND a separate Congress logo. We will need to “road test” the translations of the slogan, to see if they work in the different languages.</a:t>
            </a:r>
          </a:p>
          <a:p>
            <a:pPr eaLnBrk="1" hangingPunct="1">
              <a:lnSpc>
                <a:spcPct val="90000"/>
              </a:lnSpc>
              <a:spcBef>
                <a:spcPct val="0"/>
              </a:spcBef>
            </a:pPr>
            <a:r>
              <a:rPr lang="en-GB" altLang="pt-BR" b="1" smtClean="0"/>
              <a:t>Resolutions Committee</a:t>
            </a:r>
            <a:r>
              <a:rPr lang="en-GB" altLang="pt-BR" smtClean="0"/>
              <a:t>: The Secretariat would draw up a set of principles for the Resolutions Committee which would be under delegation to the SOC. The November EB should be asked to approve these. NB other people would be tasked to be members of this Committee, not the SOC members.</a:t>
            </a:r>
          </a:p>
          <a:p>
            <a:pPr eaLnBrk="1" hangingPunct="1">
              <a:lnSpc>
                <a:spcPct val="90000"/>
              </a:lnSpc>
              <a:spcBef>
                <a:spcPct val="0"/>
              </a:spcBef>
            </a:pPr>
            <a:r>
              <a:rPr lang="en-GB" altLang="pt-BR" b="1" smtClean="0"/>
              <a:t>Committee of the Whole</a:t>
            </a:r>
            <a:r>
              <a:rPr lang="en-GB" altLang="pt-BR" smtClean="0"/>
              <a:t>: David and Bonnie would draw up a set of rules for the ”Committee of the Whole” procedures, whereby speaking times would be lifted, but sessions would still be moderated. </a:t>
            </a:r>
          </a:p>
          <a:p>
            <a:pPr eaLnBrk="1" hangingPunct="1">
              <a:lnSpc>
                <a:spcPct val="90000"/>
              </a:lnSpc>
              <a:spcBef>
                <a:spcPct val="0"/>
              </a:spcBef>
            </a:pPr>
            <a:r>
              <a:rPr lang="en-GB" altLang="pt-BR" b="1" smtClean="0"/>
              <a:t>Congress Standing Orders</a:t>
            </a:r>
            <a:r>
              <a:rPr lang="en-GB" altLang="pt-BR" smtClean="0"/>
              <a:t>: The Secretariat would revise the Vienna Standing Orders, and include speaking times. Any contentious material circulating at Congress would be dealt with as it arises. </a:t>
            </a:r>
          </a:p>
          <a:p>
            <a:pPr eaLnBrk="1" hangingPunct="1">
              <a:lnSpc>
                <a:spcPct val="90000"/>
              </a:lnSpc>
              <a:spcBef>
                <a:spcPct val="0"/>
              </a:spcBef>
            </a:pPr>
            <a:r>
              <a:rPr lang="en-GB" altLang="pt-BR" b="1" smtClean="0"/>
              <a:t>Mailing of resolutions to affiliates for amendment</a:t>
            </a:r>
            <a:r>
              <a:rPr lang="en-GB" altLang="pt-BR" smtClean="0"/>
              <a:t>: The Secretariat would mail the resolutions to affiliates as early as possible in June, but without changing Constitutional deadlines, to suit the Nordic summer break. </a:t>
            </a:r>
          </a:p>
          <a:p>
            <a:pPr eaLnBrk="1" hangingPunct="1">
              <a:lnSpc>
                <a:spcPct val="90000"/>
              </a:lnSpc>
              <a:spcBef>
                <a:spcPct val="0"/>
              </a:spcBef>
            </a:pPr>
            <a:r>
              <a:rPr lang="en-GB" altLang="pt-BR" b="1" smtClean="0"/>
              <a:t>Follow-up from this meeting</a:t>
            </a:r>
            <a:r>
              <a:rPr lang="en-GB" altLang="pt-BR" smtClean="0"/>
              <a:t>: A summary of discussions and a revised calendar would be circulated by the Secretariat; together with the documents indicated above for group input.</a:t>
            </a:r>
          </a:p>
          <a:p>
            <a:pPr eaLnBrk="1" hangingPunct="1">
              <a:lnSpc>
                <a:spcPct val="90000"/>
              </a:lnSpc>
              <a:spcBef>
                <a:spcPct val="0"/>
              </a:spcBef>
            </a:pPr>
            <a:r>
              <a:rPr lang="en-GB" altLang="pt-BR" b="1" smtClean="0"/>
              <a:t>Next meetings</a:t>
            </a:r>
            <a:r>
              <a:rPr lang="en-GB" altLang="pt-BR" smtClean="0"/>
              <a:t>: The group would meet again possibly in November (to be confirmed), if not in May 2012 and again in August. </a:t>
            </a:r>
          </a:p>
          <a:p>
            <a:pPr eaLnBrk="1" hangingPunct="1">
              <a:lnSpc>
                <a:spcPct val="90000"/>
              </a:lnSpc>
              <a:spcBef>
                <a:spcPct val="0"/>
              </a:spcBef>
            </a:pPr>
            <a:endParaRPr lang="en-GB" altLang="pt-BR" smtClean="0"/>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fld id="{0E5E2128-6CC5-4B5F-98FA-33782E814D09}" type="slidenum">
              <a:rPr lang="en-GB" altLang="pt-BR">
                <a:latin typeface="Calibri" panose="020F0502020204030204" pitchFamily="34" charset="0"/>
              </a:rPr>
              <a:pPr eaLnBrk="1" hangingPunct="1"/>
              <a:t>8</a:t>
            </a:fld>
            <a:endParaRPr lang="en-GB" altLang="pt-BR">
              <a:latin typeface="Calibri" panose="020F0502020204030204" pitchFamily="34" charset="0"/>
            </a:endParaRPr>
          </a:p>
        </p:txBody>
      </p:sp>
    </p:spTree>
    <p:extLst>
      <p:ext uri="{BB962C8B-B14F-4D97-AF65-F5344CB8AC3E}">
        <p14:creationId xmlns:p14="http://schemas.microsoft.com/office/powerpoint/2010/main" val="12537861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n-US"/>
          </a:p>
        </p:txBody>
      </p:sp>
      <p:sp>
        <p:nvSpPr>
          <p:cNvPr id="4" name="3 Marcador de número de diapositiva"/>
          <p:cNvSpPr>
            <a:spLocks noGrp="1"/>
          </p:cNvSpPr>
          <p:nvPr>
            <p:ph type="sldNum" sz="quarter" idx="10"/>
          </p:nvPr>
        </p:nvSpPr>
        <p:spPr/>
        <p:txBody>
          <a:bodyPr/>
          <a:lstStyle/>
          <a:p>
            <a:fld id="{9B7712FB-B532-4595-A3A5-1FB2553FBCAD}" type="slidenum">
              <a:rPr lang="en-GB" altLang="pt-BR" smtClean="0"/>
              <a:pPr/>
              <a:t>9</a:t>
            </a:fld>
            <a:endParaRPr lang="en-GB" altLang="pt-BR"/>
          </a:p>
        </p:txBody>
      </p:sp>
    </p:spTree>
    <p:extLst>
      <p:ext uri="{BB962C8B-B14F-4D97-AF65-F5344CB8AC3E}">
        <p14:creationId xmlns:p14="http://schemas.microsoft.com/office/powerpoint/2010/main" val="2095265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cxnSp>
        <p:nvCxnSpPr>
          <p:cNvPr id="4" name="Straight Connector 7"/>
          <p:cNvCxnSpPr/>
          <p:nvPr/>
        </p:nvCxnSpPr>
        <p:spPr>
          <a:xfrm>
            <a:off x="685800" y="339883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pt-BR" smtClean="0"/>
              <a:t>Clique para editar o título mestre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5" name="Date Placeholder 3"/>
          <p:cNvSpPr>
            <a:spLocks noGrp="1"/>
          </p:cNvSpPr>
          <p:nvPr>
            <p:ph type="dt" sz="half" idx="10"/>
          </p:nvPr>
        </p:nvSpPr>
        <p:spPr/>
        <p:txBody>
          <a:bodyPr/>
          <a:lstStyle>
            <a:lvl1pPr>
              <a:defRPr/>
            </a:lvl1pPr>
          </a:lstStyle>
          <a:p>
            <a:fld id="{21DDD5FE-7A2F-4C1F-B7FD-CCCEDB85E06F}" type="datetimeFigureOut">
              <a:rPr lang="en-GB" altLang="pt-BR"/>
              <a:pPr/>
              <a:t>22/10/2014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11A3EEE4-23AC-4A53-8793-0D951129F5C3}" type="slidenum">
              <a:rPr lang="en-GB" altLang="pt-BR"/>
              <a:pPr/>
              <a:t>‹#›</a:t>
            </a:fld>
            <a:endParaRPr lang="en-GB" altLang="pt-BR"/>
          </a:p>
        </p:txBody>
      </p:sp>
    </p:spTree>
    <p:extLst>
      <p:ext uri="{BB962C8B-B14F-4D97-AF65-F5344CB8AC3E}">
        <p14:creationId xmlns:p14="http://schemas.microsoft.com/office/powerpoint/2010/main" val="28685855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Vertical Text Placeholder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fld id="{7D331181-0D24-4B30-95A8-60234C2DEE2E}" type="datetimeFigureOut">
              <a:rPr lang="en-GB" altLang="pt-BR"/>
              <a:pPr/>
              <a:t>22/10/2014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0B20DB69-4B14-49B8-AE84-720577C8D55D}" type="slidenum">
              <a:rPr lang="en-GB" altLang="pt-BR"/>
              <a:pPr/>
              <a:t>‹#›</a:t>
            </a:fld>
            <a:endParaRPr lang="en-GB" altLang="pt-BR"/>
          </a:p>
        </p:txBody>
      </p:sp>
    </p:spTree>
    <p:extLst>
      <p:ext uri="{BB962C8B-B14F-4D97-AF65-F5344CB8AC3E}">
        <p14:creationId xmlns:p14="http://schemas.microsoft.com/office/powerpoint/2010/main" val="4674549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lvl1pPr>
              <a:defRPr/>
            </a:lvl1pPr>
          </a:lstStyle>
          <a:p>
            <a:fld id="{DB7D9B54-13DC-4C42-AF8D-40A057B2755D}" type="datetimeFigureOut">
              <a:rPr lang="en-GB" altLang="pt-BR"/>
              <a:pPr/>
              <a:t>22/10/2014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6A7A34AF-7631-4A48-85A8-080F0FDB80CF}" type="slidenum">
              <a:rPr lang="en-GB" altLang="pt-BR"/>
              <a:pPr/>
              <a:t>‹#›</a:t>
            </a:fld>
            <a:endParaRPr lang="en-GB" altLang="pt-BR"/>
          </a:p>
        </p:txBody>
      </p:sp>
    </p:spTree>
    <p:extLst>
      <p:ext uri="{BB962C8B-B14F-4D97-AF65-F5344CB8AC3E}">
        <p14:creationId xmlns:p14="http://schemas.microsoft.com/office/powerpoint/2010/main" val="24106010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Date Placeholder 3"/>
          <p:cNvSpPr>
            <a:spLocks noGrp="1"/>
          </p:cNvSpPr>
          <p:nvPr>
            <p:ph type="dt" sz="half" idx="10"/>
          </p:nvPr>
        </p:nvSpPr>
        <p:spPr/>
        <p:txBody>
          <a:bodyPr/>
          <a:lstStyle>
            <a:lvl1pPr>
              <a:defRPr/>
            </a:lvl1pPr>
          </a:lstStyle>
          <a:p>
            <a:fld id="{7CFA7106-CE77-4467-B512-AE8FE9AD4885}" type="datetimeFigureOut">
              <a:rPr lang="en-GB" altLang="pt-BR"/>
              <a:pPr/>
              <a:t>22/10/2014</a:t>
            </a:fld>
            <a:endParaRPr lang="en-GB" altLang="pt-BR"/>
          </a:p>
        </p:txBody>
      </p:sp>
      <p:sp>
        <p:nvSpPr>
          <p:cNvPr id="5" name="Footer Placeholder 4"/>
          <p:cNvSpPr>
            <a:spLocks noGrp="1"/>
          </p:cNvSpPr>
          <p:nvPr>
            <p:ph type="ftr" sz="quarter" idx="11"/>
          </p:nvPr>
        </p:nvSpPr>
        <p:spPr/>
        <p:txBody>
          <a:bodyPr/>
          <a:lstStyle>
            <a:lvl1pPr>
              <a:defRPr/>
            </a:lvl1pPr>
          </a:lstStyle>
          <a:p>
            <a:endParaRPr lang="en-GB" altLang="pt-BR"/>
          </a:p>
        </p:txBody>
      </p:sp>
      <p:sp>
        <p:nvSpPr>
          <p:cNvPr id="6" name="Slide Number Placeholder 5"/>
          <p:cNvSpPr>
            <a:spLocks noGrp="1"/>
          </p:cNvSpPr>
          <p:nvPr>
            <p:ph type="sldNum" sz="quarter" idx="12"/>
          </p:nvPr>
        </p:nvSpPr>
        <p:spPr/>
        <p:txBody>
          <a:bodyPr/>
          <a:lstStyle>
            <a:lvl1pPr>
              <a:defRPr/>
            </a:lvl1pPr>
          </a:lstStyle>
          <a:p>
            <a:fld id="{F34CF122-2EA4-48EF-AA64-6322A14F5A41}" type="slidenum">
              <a:rPr lang="en-GB" altLang="pt-BR"/>
              <a:pPr/>
              <a:t>‹#›</a:t>
            </a:fld>
            <a:endParaRPr lang="en-GB" altLang="pt-BR"/>
          </a:p>
        </p:txBody>
      </p:sp>
    </p:spTree>
    <p:extLst>
      <p:ext uri="{BB962C8B-B14F-4D97-AF65-F5344CB8AC3E}">
        <p14:creationId xmlns:p14="http://schemas.microsoft.com/office/powerpoint/2010/main" val="249016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bg>
      <p:bgRef idx="1001">
        <a:schemeClr val="bg2"/>
      </p:bgRef>
    </p:bg>
    <p:spTree>
      <p:nvGrpSpPr>
        <p:cNvPr id="1" name=""/>
        <p:cNvGrpSpPr/>
        <p:nvPr/>
      </p:nvGrpSpPr>
      <p:grpSpPr>
        <a:xfrm>
          <a:off x="0" y="0"/>
          <a:ext cx="0" cy="0"/>
          <a:chOff x="0" y="0"/>
          <a:chExt cx="0" cy="0"/>
        </a:xfrm>
      </p:grpSpPr>
      <p:cxnSp>
        <p:nvCxnSpPr>
          <p:cNvPr id="4" name="Straight Connector 6"/>
          <p:cNvCxnSpPr/>
          <p:nvPr/>
        </p:nvCxnSpPr>
        <p:spPr>
          <a:xfrm>
            <a:off x="731838" y="4598988"/>
            <a:ext cx="7848600" cy="1587"/>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22313" y="2362200"/>
            <a:ext cx="7772400" cy="2200275"/>
          </a:xfrm>
        </p:spPr>
        <p:txBody>
          <a:bodyPr anchor="b"/>
          <a:lstStyle>
            <a:lvl1pPr algn="l">
              <a:defRPr sz="48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722313" y="4626864"/>
            <a:ext cx="7772400" cy="1500187"/>
          </a:xfrm>
        </p:spPr>
        <p:txBody>
          <a:bodyPr>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fld id="{FB01C37E-C7F9-43D7-8132-396B1C90241F}" type="datetimeFigureOut">
              <a:rPr lang="en-GB" altLang="pt-BR"/>
              <a:pPr/>
              <a:t>22/10/2014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3003BE7C-3AF5-4BD8-912E-CF8DB8F3D6FE}" type="slidenum">
              <a:rPr lang="en-GB" altLang="pt-BR"/>
              <a:pPr/>
              <a:t>‹#›</a:t>
            </a:fld>
            <a:endParaRPr lang="en-GB" altLang="pt-BR"/>
          </a:p>
        </p:txBody>
      </p:sp>
    </p:spTree>
    <p:extLst>
      <p:ext uri="{BB962C8B-B14F-4D97-AF65-F5344CB8AC3E}">
        <p14:creationId xmlns:p14="http://schemas.microsoft.com/office/powerpoint/2010/main" val="1427845241"/>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3"/>
          <p:cNvSpPr>
            <a:spLocks noGrp="1"/>
          </p:cNvSpPr>
          <p:nvPr>
            <p:ph type="dt" sz="half" idx="10"/>
          </p:nvPr>
        </p:nvSpPr>
        <p:spPr/>
        <p:txBody>
          <a:bodyPr/>
          <a:lstStyle>
            <a:lvl1pPr>
              <a:defRPr/>
            </a:lvl1pPr>
          </a:lstStyle>
          <a:p>
            <a:fld id="{5FC4C543-0BA3-48B2-ADAC-05D289E18ACF}" type="datetimeFigureOut">
              <a:rPr lang="en-GB" altLang="pt-BR"/>
              <a:pPr/>
              <a:t>22/10/2014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59012187-8E21-4D51-B960-8C70A12E06FB}" type="slidenum">
              <a:rPr lang="en-GB" altLang="pt-BR"/>
              <a:pPr/>
              <a:t>‹#›</a:t>
            </a:fld>
            <a:endParaRPr lang="en-GB" altLang="pt-BR"/>
          </a:p>
        </p:txBody>
      </p:sp>
    </p:spTree>
    <p:extLst>
      <p:ext uri="{BB962C8B-B14F-4D97-AF65-F5344CB8AC3E}">
        <p14:creationId xmlns:p14="http://schemas.microsoft.com/office/powerpoint/2010/main" val="29966192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cxnSp>
        <p:nvCxnSpPr>
          <p:cNvPr id="7" name="Straight Connector 10"/>
          <p:cNvCxnSpPr/>
          <p:nvPr/>
        </p:nvCxnSpPr>
        <p:spPr>
          <a:xfrm rot="5400000">
            <a:off x="2218531" y="4045744"/>
            <a:ext cx="470852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8" name="Date Placeholder 6"/>
          <p:cNvSpPr>
            <a:spLocks noGrp="1"/>
          </p:cNvSpPr>
          <p:nvPr>
            <p:ph type="dt" sz="half" idx="10"/>
          </p:nvPr>
        </p:nvSpPr>
        <p:spPr/>
        <p:txBody>
          <a:bodyPr/>
          <a:lstStyle>
            <a:lvl1pPr>
              <a:defRPr/>
            </a:lvl1pPr>
          </a:lstStyle>
          <a:p>
            <a:fld id="{B8348180-A8D9-4736-ADDE-A9C2CAE7C921}" type="datetimeFigureOut">
              <a:rPr lang="en-GB" altLang="pt-BR"/>
              <a:pPr/>
              <a:t>22/10/2014</a:t>
            </a:fld>
            <a:endParaRPr lang="en-GB" altLang="pt-BR"/>
          </a:p>
        </p:txBody>
      </p:sp>
      <p:sp>
        <p:nvSpPr>
          <p:cNvPr id="9" name="Footer Placeholder 7"/>
          <p:cNvSpPr>
            <a:spLocks noGrp="1"/>
          </p:cNvSpPr>
          <p:nvPr>
            <p:ph type="ftr" sz="quarter" idx="11"/>
          </p:nvPr>
        </p:nvSpPr>
        <p:spPr/>
        <p:txBody>
          <a:bodyPr/>
          <a:lstStyle>
            <a:lvl1pPr>
              <a:defRPr/>
            </a:lvl1pPr>
          </a:lstStyle>
          <a:p>
            <a:endParaRPr lang="en-GB" altLang="pt-BR"/>
          </a:p>
        </p:txBody>
      </p:sp>
      <p:sp>
        <p:nvSpPr>
          <p:cNvPr id="10" name="Slide Number Placeholder 8"/>
          <p:cNvSpPr>
            <a:spLocks noGrp="1"/>
          </p:cNvSpPr>
          <p:nvPr>
            <p:ph type="sldNum" sz="quarter" idx="12"/>
          </p:nvPr>
        </p:nvSpPr>
        <p:spPr/>
        <p:txBody>
          <a:bodyPr/>
          <a:lstStyle>
            <a:lvl1pPr>
              <a:defRPr/>
            </a:lvl1pPr>
          </a:lstStyle>
          <a:p>
            <a:fld id="{2663DB00-B218-4B49-AE01-AF90275CECF7}" type="slidenum">
              <a:rPr lang="en-GB" altLang="pt-BR"/>
              <a:pPr/>
              <a:t>‹#›</a:t>
            </a:fld>
            <a:endParaRPr lang="en-GB" altLang="pt-BR"/>
          </a:p>
        </p:txBody>
      </p:sp>
    </p:spTree>
    <p:extLst>
      <p:ext uri="{BB962C8B-B14F-4D97-AF65-F5344CB8AC3E}">
        <p14:creationId xmlns:p14="http://schemas.microsoft.com/office/powerpoint/2010/main" val="11772454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a:p>
        </p:txBody>
      </p:sp>
      <p:sp>
        <p:nvSpPr>
          <p:cNvPr id="3" name="Date Placeholder 3"/>
          <p:cNvSpPr>
            <a:spLocks noGrp="1"/>
          </p:cNvSpPr>
          <p:nvPr>
            <p:ph type="dt" sz="half" idx="10"/>
          </p:nvPr>
        </p:nvSpPr>
        <p:spPr/>
        <p:txBody>
          <a:bodyPr/>
          <a:lstStyle>
            <a:lvl1pPr>
              <a:defRPr/>
            </a:lvl1pPr>
          </a:lstStyle>
          <a:p>
            <a:fld id="{42186D39-59D4-4F5D-9ACA-2E6047769992}" type="datetimeFigureOut">
              <a:rPr lang="en-GB" altLang="pt-BR"/>
              <a:pPr/>
              <a:t>22/10/2014</a:t>
            </a:fld>
            <a:endParaRPr lang="en-GB" altLang="pt-BR"/>
          </a:p>
        </p:txBody>
      </p:sp>
      <p:sp>
        <p:nvSpPr>
          <p:cNvPr id="4" name="Footer Placeholder 4"/>
          <p:cNvSpPr>
            <a:spLocks noGrp="1"/>
          </p:cNvSpPr>
          <p:nvPr>
            <p:ph type="ftr" sz="quarter" idx="11"/>
          </p:nvPr>
        </p:nvSpPr>
        <p:spPr/>
        <p:txBody>
          <a:bodyPr/>
          <a:lstStyle>
            <a:lvl1pPr>
              <a:defRPr/>
            </a:lvl1pPr>
          </a:lstStyle>
          <a:p>
            <a:endParaRPr lang="en-GB" altLang="pt-BR"/>
          </a:p>
        </p:txBody>
      </p:sp>
      <p:sp>
        <p:nvSpPr>
          <p:cNvPr id="5" name="Slide Number Placeholder 5"/>
          <p:cNvSpPr>
            <a:spLocks noGrp="1"/>
          </p:cNvSpPr>
          <p:nvPr>
            <p:ph type="sldNum" sz="quarter" idx="12"/>
          </p:nvPr>
        </p:nvSpPr>
        <p:spPr/>
        <p:txBody>
          <a:bodyPr/>
          <a:lstStyle>
            <a:lvl1pPr>
              <a:defRPr/>
            </a:lvl1pPr>
          </a:lstStyle>
          <a:p>
            <a:fld id="{2429E8C3-BFBA-4E1D-9C99-BBBACECEA679}" type="slidenum">
              <a:rPr lang="en-GB" altLang="pt-BR"/>
              <a:pPr/>
              <a:t>‹#›</a:t>
            </a:fld>
            <a:endParaRPr lang="en-GB" altLang="pt-BR"/>
          </a:p>
        </p:txBody>
      </p:sp>
    </p:spTree>
    <p:extLst>
      <p:ext uri="{BB962C8B-B14F-4D97-AF65-F5344CB8AC3E}">
        <p14:creationId xmlns:p14="http://schemas.microsoft.com/office/powerpoint/2010/main" val="33596005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7B11CF8E-0363-4313-A67A-857429E6581F}" type="datetimeFigureOut">
              <a:rPr lang="en-GB" altLang="pt-BR"/>
              <a:pPr/>
              <a:t>22/10/2014</a:t>
            </a:fld>
            <a:endParaRPr lang="en-GB" altLang="pt-BR"/>
          </a:p>
        </p:txBody>
      </p:sp>
      <p:sp>
        <p:nvSpPr>
          <p:cNvPr id="3" name="Footer Placeholder 4"/>
          <p:cNvSpPr>
            <a:spLocks noGrp="1"/>
          </p:cNvSpPr>
          <p:nvPr>
            <p:ph type="ftr" sz="quarter" idx="11"/>
          </p:nvPr>
        </p:nvSpPr>
        <p:spPr/>
        <p:txBody>
          <a:bodyPr/>
          <a:lstStyle>
            <a:lvl1pPr>
              <a:defRPr/>
            </a:lvl1pPr>
          </a:lstStyle>
          <a:p>
            <a:endParaRPr lang="en-GB" altLang="pt-BR"/>
          </a:p>
        </p:txBody>
      </p:sp>
      <p:sp>
        <p:nvSpPr>
          <p:cNvPr id="4" name="Slide Number Placeholder 5"/>
          <p:cNvSpPr>
            <a:spLocks noGrp="1"/>
          </p:cNvSpPr>
          <p:nvPr>
            <p:ph type="sldNum" sz="quarter" idx="12"/>
          </p:nvPr>
        </p:nvSpPr>
        <p:spPr/>
        <p:txBody>
          <a:bodyPr/>
          <a:lstStyle>
            <a:lvl1pPr>
              <a:defRPr/>
            </a:lvl1pPr>
          </a:lstStyle>
          <a:p>
            <a:fld id="{69FE4285-2C13-4EE8-816B-A936BAF950E7}" type="slidenum">
              <a:rPr lang="en-GB" altLang="pt-BR"/>
              <a:pPr/>
              <a:t>‹#›</a:t>
            </a:fld>
            <a:endParaRPr lang="en-GB" altLang="pt-BR"/>
          </a:p>
        </p:txBody>
      </p:sp>
    </p:spTree>
    <p:extLst>
      <p:ext uri="{BB962C8B-B14F-4D97-AF65-F5344CB8AC3E}">
        <p14:creationId xmlns:p14="http://schemas.microsoft.com/office/powerpoint/2010/main" val="800967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cxnSp>
        <p:nvCxnSpPr>
          <p:cNvPr id="5" name="Straight Connector 8"/>
          <p:cNvCxnSpPr/>
          <p:nvPr/>
        </p:nvCxnSpPr>
        <p:spPr>
          <a:xfrm rot="5400000">
            <a:off x="-13494" y="3580607"/>
            <a:ext cx="5578475"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6" name="Date Placeholder 4"/>
          <p:cNvSpPr>
            <a:spLocks noGrp="1"/>
          </p:cNvSpPr>
          <p:nvPr>
            <p:ph type="dt" sz="half" idx="10"/>
          </p:nvPr>
        </p:nvSpPr>
        <p:spPr/>
        <p:txBody>
          <a:bodyPr/>
          <a:lstStyle>
            <a:lvl1pPr>
              <a:defRPr/>
            </a:lvl1pPr>
          </a:lstStyle>
          <a:p>
            <a:fld id="{A29F32F4-9429-42AA-A8C4-F0CBC4DCBEE9}" type="datetimeFigureOut">
              <a:rPr lang="en-GB" altLang="pt-BR"/>
              <a:pPr/>
              <a:t>22/10/2014</a:t>
            </a:fld>
            <a:endParaRPr lang="en-GB" altLang="pt-BR"/>
          </a:p>
        </p:txBody>
      </p:sp>
      <p:sp>
        <p:nvSpPr>
          <p:cNvPr id="7" name="Footer Placeholder 5"/>
          <p:cNvSpPr>
            <a:spLocks noGrp="1"/>
          </p:cNvSpPr>
          <p:nvPr>
            <p:ph type="ftr" sz="quarter" idx="11"/>
          </p:nvPr>
        </p:nvSpPr>
        <p:spPr/>
        <p:txBody>
          <a:bodyPr/>
          <a:lstStyle>
            <a:lvl1pPr>
              <a:defRPr/>
            </a:lvl1pPr>
          </a:lstStyle>
          <a:p>
            <a:endParaRPr lang="en-GB" altLang="pt-BR"/>
          </a:p>
        </p:txBody>
      </p:sp>
      <p:sp>
        <p:nvSpPr>
          <p:cNvPr id="8" name="Slide Number Placeholder 6"/>
          <p:cNvSpPr>
            <a:spLocks noGrp="1"/>
          </p:cNvSpPr>
          <p:nvPr>
            <p:ph type="sldNum" sz="quarter" idx="12"/>
          </p:nvPr>
        </p:nvSpPr>
        <p:spPr/>
        <p:txBody>
          <a:bodyPr/>
          <a:lstStyle>
            <a:lvl1pPr>
              <a:defRPr/>
            </a:lvl1pPr>
          </a:lstStyle>
          <a:p>
            <a:fld id="{66351D02-EB87-4AF9-9C02-4491BC7C9B38}" type="slidenum">
              <a:rPr lang="en-GB" altLang="pt-BR"/>
              <a:pPr/>
              <a:t>‹#›</a:t>
            </a:fld>
            <a:endParaRPr lang="en-GB" altLang="pt-BR"/>
          </a:p>
        </p:txBody>
      </p:sp>
    </p:spTree>
    <p:extLst>
      <p:ext uri="{BB962C8B-B14F-4D97-AF65-F5344CB8AC3E}">
        <p14:creationId xmlns:p14="http://schemas.microsoft.com/office/powerpoint/2010/main" val="2614592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lstStyle>
            <a:lvl1pPr algn="l">
              <a:defRPr sz="2400" b="0"/>
            </a:lvl1pPr>
          </a:lstStyle>
          <a:p>
            <a:r>
              <a:rPr lang="pt-BR" smtClean="0"/>
              <a:t>Clique para editar o título mestre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pt-BR" noProof="0" smtClean="0"/>
              <a:t>Clique no ícone para adicionar uma imagem</a:t>
            </a:r>
            <a:endParaRPr lang="en-US" noProof="0"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3"/>
          <p:cNvSpPr>
            <a:spLocks noGrp="1"/>
          </p:cNvSpPr>
          <p:nvPr>
            <p:ph type="dt" sz="half" idx="10"/>
          </p:nvPr>
        </p:nvSpPr>
        <p:spPr/>
        <p:txBody>
          <a:bodyPr/>
          <a:lstStyle>
            <a:lvl1pPr>
              <a:defRPr/>
            </a:lvl1pPr>
          </a:lstStyle>
          <a:p>
            <a:fld id="{445402D3-57E3-4D8D-89E8-99848C6397A1}" type="datetimeFigureOut">
              <a:rPr lang="en-GB" altLang="pt-BR"/>
              <a:pPr/>
              <a:t>22/10/2014</a:t>
            </a:fld>
            <a:endParaRPr lang="en-GB" altLang="pt-BR"/>
          </a:p>
        </p:txBody>
      </p:sp>
      <p:sp>
        <p:nvSpPr>
          <p:cNvPr id="6" name="Footer Placeholder 4"/>
          <p:cNvSpPr>
            <a:spLocks noGrp="1"/>
          </p:cNvSpPr>
          <p:nvPr>
            <p:ph type="ftr" sz="quarter" idx="11"/>
          </p:nvPr>
        </p:nvSpPr>
        <p:spPr/>
        <p:txBody>
          <a:bodyPr/>
          <a:lstStyle>
            <a:lvl1pPr>
              <a:defRPr/>
            </a:lvl1pPr>
          </a:lstStyle>
          <a:p>
            <a:endParaRPr lang="en-GB" altLang="pt-BR"/>
          </a:p>
        </p:txBody>
      </p:sp>
      <p:sp>
        <p:nvSpPr>
          <p:cNvPr id="7" name="Slide Number Placeholder 5"/>
          <p:cNvSpPr>
            <a:spLocks noGrp="1"/>
          </p:cNvSpPr>
          <p:nvPr>
            <p:ph type="sldNum" sz="quarter" idx="12"/>
          </p:nvPr>
        </p:nvSpPr>
        <p:spPr/>
        <p:txBody>
          <a:bodyPr/>
          <a:lstStyle>
            <a:lvl1pPr>
              <a:defRPr/>
            </a:lvl1pPr>
          </a:lstStyle>
          <a:p>
            <a:fld id="{A6BD78A6-AF8B-4401-B60C-4A97EF04EE5C}" type="slidenum">
              <a:rPr lang="en-GB" altLang="pt-BR"/>
              <a:pPr/>
              <a:t>‹#›</a:t>
            </a:fld>
            <a:endParaRPr lang="en-GB" altLang="pt-BR"/>
          </a:p>
        </p:txBody>
      </p:sp>
    </p:spTree>
    <p:extLst>
      <p:ext uri="{BB962C8B-B14F-4D97-AF65-F5344CB8AC3E}">
        <p14:creationId xmlns:p14="http://schemas.microsoft.com/office/powerpoint/2010/main" val="17758627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663"/>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BR" altLang="pt-BR">
              <a:solidFill>
                <a:srgbClr val="FFFFFF"/>
              </a:solidFill>
            </a:endParaRPr>
          </a:p>
        </p:txBody>
      </p:sp>
      <p:sp>
        <p:nvSpPr>
          <p:cNvPr id="2" name="Title Placeholder 1"/>
          <p:cNvSpPr>
            <a:spLocks noGrp="1"/>
          </p:cNvSpPr>
          <p:nvPr>
            <p:ph type="title"/>
          </p:nvPr>
        </p:nvSpPr>
        <p:spPr>
          <a:xfrm>
            <a:off x="457200" y="533400"/>
            <a:ext cx="8229600" cy="990600"/>
          </a:xfrm>
          <a:prstGeom prst="rect">
            <a:avLst/>
          </a:prstGeom>
        </p:spPr>
        <p:txBody>
          <a:bodyPr vert="horz" wrap="square" lIns="91440" tIns="45720" rIns="91440" bIns="45720" numCol="1" anchor="ctr" anchorCtr="0" compatLnSpc="1">
            <a:prstTxWarp prst="textNoShape">
              <a:avLst/>
            </a:prstTxWarp>
            <a:normAutofit/>
          </a:bodyPr>
          <a:lstStyle/>
          <a:p>
            <a:pPr lvl="0"/>
            <a:r>
              <a:rPr lang="pt-BR" altLang="pt-BR" smtClean="0"/>
              <a:t>Clique para editar o título mestre</a:t>
            </a:r>
            <a:endParaRPr lang="en-US" altLang="pt-BR" smtClean="0"/>
          </a:p>
        </p:txBody>
      </p:sp>
      <p:sp>
        <p:nvSpPr>
          <p:cNvPr id="1028" name="Text Placeholder 2"/>
          <p:cNvSpPr>
            <a:spLocks noGrp="1"/>
          </p:cNvSpPr>
          <p:nvPr>
            <p:ph type="body" idx="1"/>
          </p:nvPr>
        </p:nvSpPr>
        <p:spPr bwMode="auto">
          <a:xfrm>
            <a:off x="457200" y="1600200"/>
            <a:ext cx="82296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pt-BR" altLang="pt-BR" smtClean="0"/>
              <a:t>Clique para editar o texto mestre</a:t>
            </a:r>
          </a:p>
          <a:p>
            <a:pPr lvl="1"/>
            <a:r>
              <a:rPr lang="pt-BR" altLang="pt-BR" smtClean="0"/>
              <a:t>Segundo nível</a:t>
            </a:r>
          </a:p>
          <a:p>
            <a:pPr lvl="2"/>
            <a:r>
              <a:rPr lang="pt-BR" altLang="pt-BR" smtClean="0"/>
              <a:t>Terceiro nível</a:t>
            </a:r>
          </a:p>
          <a:p>
            <a:pPr lvl="3"/>
            <a:r>
              <a:rPr lang="pt-BR" altLang="pt-BR" smtClean="0"/>
              <a:t>Quarto nível</a:t>
            </a:r>
          </a:p>
          <a:p>
            <a:pPr lvl="4"/>
            <a:r>
              <a:rPr lang="pt-BR" altLang="pt-BR" smtClean="0"/>
              <a:t>Quinto nível</a:t>
            </a:r>
            <a:endParaRPr lang="en-US" altLang="pt-BR" smtClean="0"/>
          </a:p>
        </p:txBody>
      </p:sp>
      <p:sp>
        <p:nvSpPr>
          <p:cNvPr id="7" name="Rectangle 6"/>
          <p:cNvSpPr/>
          <p:nvPr/>
        </p:nvSpPr>
        <p:spPr>
          <a:xfrm>
            <a:off x="0" y="0"/>
            <a:ext cx="9144000" cy="36512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endParaRPr lang="pt-BR" altLang="pt-BR">
              <a:solidFill>
                <a:srgbClr val="FFFFFF"/>
              </a:solidFill>
            </a:endParaRPr>
          </a:p>
        </p:txBody>
      </p:sp>
      <p:sp>
        <p:nvSpPr>
          <p:cNvPr id="4" name="Date Placeholder 3"/>
          <p:cNvSpPr>
            <a:spLocks noGrp="1"/>
          </p:cNvSpPr>
          <p:nvPr>
            <p:ph type="dt" sz="half" idx="2"/>
          </p:nvPr>
        </p:nvSpPr>
        <p:spPr>
          <a:xfrm>
            <a:off x="457200" y="19050"/>
            <a:ext cx="2895600" cy="328613"/>
          </a:xfrm>
          <a:prstGeom prst="rect">
            <a:avLst/>
          </a:prstGeom>
        </p:spPr>
        <p:txBody>
          <a:bodyPr vert="horz" wrap="square" lIns="91440" tIns="45720" rIns="91440" bIns="45720" numCol="1" anchor="ctr" anchorCtr="0" compatLnSpc="1">
            <a:prstTxWarp prst="textNoShape">
              <a:avLst/>
            </a:prstTxWarp>
          </a:bodyPr>
          <a:lstStyle>
            <a:lvl1pPr>
              <a:defRPr sz="1200">
                <a:solidFill>
                  <a:srgbClr val="FFFFFF"/>
                </a:solidFill>
              </a:defRPr>
            </a:lvl1pPr>
          </a:lstStyle>
          <a:p>
            <a:fld id="{41B4AAB7-72AA-4D3B-A161-6BC706B5995D}" type="datetimeFigureOut">
              <a:rPr lang="en-GB" altLang="pt-BR"/>
              <a:pPr/>
              <a:t>22/10/2014</a:t>
            </a:fld>
            <a:endParaRPr lang="en-GB" altLang="pt-BR"/>
          </a:p>
        </p:txBody>
      </p:sp>
      <p:sp>
        <p:nvSpPr>
          <p:cNvPr id="5" name="Footer Placeholder 4"/>
          <p:cNvSpPr>
            <a:spLocks noGrp="1"/>
          </p:cNvSpPr>
          <p:nvPr>
            <p:ph type="ftr" sz="quarter" idx="3"/>
          </p:nvPr>
        </p:nvSpPr>
        <p:spPr>
          <a:xfrm>
            <a:off x="3429000" y="19050"/>
            <a:ext cx="4114800" cy="328613"/>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FFFFFF"/>
                </a:solidFill>
              </a:defRPr>
            </a:lvl1pPr>
          </a:lstStyle>
          <a:p>
            <a:endParaRPr lang="en-GB" altLang="pt-BR"/>
          </a:p>
        </p:txBody>
      </p:sp>
      <p:sp>
        <p:nvSpPr>
          <p:cNvPr id="6" name="Slide Number Placeholder 5"/>
          <p:cNvSpPr>
            <a:spLocks noGrp="1"/>
          </p:cNvSpPr>
          <p:nvPr>
            <p:ph type="sldNum" sz="quarter" idx="4"/>
          </p:nvPr>
        </p:nvSpPr>
        <p:spPr>
          <a:xfrm>
            <a:off x="7620000" y="19050"/>
            <a:ext cx="1066800" cy="328613"/>
          </a:xfrm>
          <a:prstGeom prst="rect">
            <a:avLst/>
          </a:prstGeom>
        </p:spPr>
        <p:txBody>
          <a:bodyPr vert="horz" wrap="square" lIns="91440" tIns="45720" rIns="91440" bIns="45720" numCol="1" anchor="ctr" anchorCtr="0" compatLnSpc="1">
            <a:prstTxWarp prst="textNoShape">
              <a:avLst/>
            </a:prstTxWarp>
          </a:bodyPr>
          <a:lstStyle>
            <a:lvl1pPr>
              <a:defRPr sz="1400" b="1">
                <a:solidFill>
                  <a:srgbClr val="FFFFFF"/>
                </a:solidFill>
              </a:defRPr>
            </a:lvl1pPr>
          </a:lstStyle>
          <a:p>
            <a:fld id="{64FBABB9-875D-4810-8680-E4088288C1AB}" type="slidenum">
              <a:rPr lang="en-GB" altLang="pt-BR"/>
              <a:pPr/>
              <a:t>‹#›</a:t>
            </a:fld>
            <a:endParaRPr lang="en-GB" altLang="pt-BR"/>
          </a:p>
        </p:txBody>
      </p:sp>
    </p:spTree>
  </p:cSld>
  <p:clrMap bg1="lt1" tx1="dk1" bg2="lt2" tx2="dk2" accent1="accent1" accent2="accent2" accent3="accent3" accent4="accent4" accent5="accent5" accent6="accent6" hlink="hlink" folHlink="folHlink"/>
  <p:sldLayoutIdLst>
    <p:sldLayoutId id="2147483743" r:id="rId1"/>
    <p:sldLayoutId id="2147483736" r:id="rId2"/>
    <p:sldLayoutId id="2147483744" r:id="rId3"/>
    <p:sldLayoutId id="2147483737" r:id="rId4"/>
    <p:sldLayoutId id="2147483745" r:id="rId5"/>
    <p:sldLayoutId id="2147483738" r:id="rId6"/>
    <p:sldLayoutId id="2147483739" r:id="rId7"/>
    <p:sldLayoutId id="2147483746" r:id="rId8"/>
    <p:sldLayoutId id="2147483740" r:id="rId9"/>
    <p:sldLayoutId id="2147483741" r:id="rId10"/>
    <p:sldLayoutId id="2147483742" r:id="rId11"/>
  </p:sldLayoutIdLst>
  <p:txStyles>
    <p:titleStyle>
      <a:lvl1pPr algn="l" rtl="0" fontAlgn="base">
        <a:spcBef>
          <a:spcPct val="0"/>
        </a:spcBef>
        <a:spcAft>
          <a:spcPct val="0"/>
        </a:spcAft>
        <a:defRPr sz="4000" kern="1200" spc="-1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panose="020B0604020202020204" pitchFamily="34" charset="0"/>
        </a:defRPr>
      </a:lvl2pPr>
      <a:lvl3pPr algn="l" rtl="0" fontAlgn="base">
        <a:spcBef>
          <a:spcPct val="0"/>
        </a:spcBef>
        <a:spcAft>
          <a:spcPct val="0"/>
        </a:spcAft>
        <a:defRPr sz="4000">
          <a:solidFill>
            <a:schemeClr val="tx2"/>
          </a:solidFill>
          <a:latin typeface="Arial" panose="020B0604020202020204" pitchFamily="34" charset="0"/>
        </a:defRPr>
      </a:lvl3pPr>
      <a:lvl4pPr algn="l" rtl="0" fontAlgn="base">
        <a:spcBef>
          <a:spcPct val="0"/>
        </a:spcBef>
        <a:spcAft>
          <a:spcPct val="0"/>
        </a:spcAft>
        <a:defRPr sz="4000">
          <a:solidFill>
            <a:schemeClr val="tx2"/>
          </a:solidFill>
          <a:latin typeface="Arial" panose="020B0604020202020204" pitchFamily="34" charset="0"/>
        </a:defRPr>
      </a:lvl4pPr>
      <a:lvl5pPr algn="l" rtl="0" fontAlgn="base">
        <a:spcBef>
          <a:spcPct val="0"/>
        </a:spcBef>
        <a:spcAft>
          <a:spcPct val="0"/>
        </a:spcAft>
        <a:defRPr sz="4000">
          <a:solidFill>
            <a:schemeClr val="tx2"/>
          </a:solidFill>
          <a:latin typeface="Arial" panose="020B0604020202020204" pitchFamily="34" charset="0"/>
        </a:defRPr>
      </a:lvl5pPr>
      <a:lvl6pPr marL="457200" algn="l" rtl="0" fontAlgn="base">
        <a:spcBef>
          <a:spcPct val="0"/>
        </a:spcBef>
        <a:spcAft>
          <a:spcPct val="0"/>
        </a:spcAft>
        <a:defRPr sz="4000">
          <a:solidFill>
            <a:schemeClr val="tx2"/>
          </a:solidFill>
          <a:latin typeface="Arial" panose="020B0604020202020204" pitchFamily="34" charset="0"/>
        </a:defRPr>
      </a:lvl6pPr>
      <a:lvl7pPr marL="914400" algn="l" rtl="0" fontAlgn="base">
        <a:spcBef>
          <a:spcPct val="0"/>
        </a:spcBef>
        <a:spcAft>
          <a:spcPct val="0"/>
        </a:spcAft>
        <a:defRPr sz="4000">
          <a:solidFill>
            <a:schemeClr val="tx2"/>
          </a:solidFill>
          <a:latin typeface="Arial" panose="020B0604020202020204" pitchFamily="34" charset="0"/>
        </a:defRPr>
      </a:lvl7pPr>
      <a:lvl8pPr marL="1371600" algn="l" rtl="0" fontAlgn="base">
        <a:spcBef>
          <a:spcPct val="0"/>
        </a:spcBef>
        <a:spcAft>
          <a:spcPct val="0"/>
        </a:spcAft>
        <a:defRPr sz="4000">
          <a:solidFill>
            <a:schemeClr val="tx2"/>
          </a:solidFill>
          <a:latin typeface="Arial" panose="020B0604020202020204" pitchFamily="34" charset="0"/>
        </a:defRPr>
      </a:lvl8pPr>
      <a:lvl9pPr marL="1828800" algn="l" rtl="0" fontAlgn="base">
        <a:spcBef>
          <a:spcPct val="0"/>
        </a:spcBef>
        <a:spcAft>
          <a:spcPct val="0"/>
        </a:spcAft>
        <a:defRPr sz="4000">
          <a:solidFill>
            <a:schemeClr val="tx2"/>
          </a:solidFill>
          <a:latin typeface="Arial" panose="020B0604020202020204" pitchFamily="34" charset="0"/>
        </a:defRPr>
      </a:lvl9pPr>
    </p:titleStyle>
    <p:bodyStyle>
      <a:lvl1pPr marL="182563" indent="-182563" algn="l" rtl="0" fontAlgn="base">
        <a:spcBef>
          <a:spcPct val="20000"/>
        </a:spcBef>
        <a:spcAft>
          <a:spcPct val="0"/>
        </a:spcAft>
        <a:buClr>
          <a:schemeClr val="accent1"/>
        </a:buClr>
        <a:buSzPct val="85000"/>
        <a:buFont typeface="Arial" panose="020B0604020202020204" pitchFamily="34" charset="0"/>
        <a:buChar char="•"/>
        <a:defRPr sz="2400" kern="1200">
          <a:solidFill>
            <a:schemeClr val="tx1"/>
          </a:solidFill>
          <a:latin typeface="+mn-lt"/>
          <a:ea typeface="+mn-ea"/>
          <a:cs typeface="+mn-cs"/>
        </a:defRPr>
      </a:lvl1pPr>
      <a:lvl2pPr marL="457200" indent="-182563" algn="l" rtl="0" fontAlgn="base">
        <a:spcBef>
          <a:spcPct val="20000"/>
        </a:spcBef>
        <a:spcAft>
          <a:spcPct val="0"/>
        </a:spcAft>
        <a:buClr>
          <a:schemeClr val="accent1"/>
        </a:buClr>
        <a:buSzPct val="85000"/>
        <a:buFont typeface="Arial" panose="020B0604020202020204" pitchFamily="34" charset="0"/>
        <a:buChar char="•"/>
        <a:defRPr sz="2000" kern="1200">
          <a:solidFill>
            <a:schemeClr val="tx1"/>
          </a:solidFill>
          <a:latin typeface="+mn-lt"/>
          <a:ea typeface="+mn-ea"/>
          <a:cs typeface="+mn-cs"/>
        </a:defRPr>
      </a:lvl2pPr>
      <a:lvl3pPr marL="730250" indent="-182563" algn="l" rtl="0" fontAlgn="base">
        <a:spcBef>
          <a:spcPct val="20000"/>
        </a:spcBef>
        <a:spcAft>
          <a:spcPct val="0"/>
        </a:spcAft>
        <a:buClr>
          <a:schemeClr val="accent1"/>
        </a:buClr>
        <a:buSzPct val="90000"/>
        <a:buFont typeface="Arial" panose="020B0604020202020204" pitchFamily="34" charset="0"/>
        <a:buChar char="•"/>
        <a:defRPr kern="1200">
          <a:solidFill>
            <a:schemeClr val="tx1"/>
          </a:solidFill>
          <a:latin typeface="+mn-lt"/>
          <a:ea typeface="+mn-ea"/>
          <a:cs typeface="+mn-cs"/>
        </a:defRPr>
      </a:lvl3pPr>
      <a:lvl4pPr marL="1004888" indent="-182563" algn="l" rtl="0" fontAlgn="base">
        <a:spcBef>
          <a:spcPct val="20000"/>
        </a:spcBef>
        <a:spcAft>
          <a:spcPct val="0"/>
        </a:spcAft>
        <a:buClr>
          <a:schemeClr val="accent1"/>
        </a:buClr>
        <a:buFont typeface="Arial" panose="020B0604020202020204" pitchFamily="34" charset="0"/>
        <a:buChar char="•"/>
        <a:defRPr sz="1600" kern="1200">
          <a:solidFill>
            <a:schemeClr val="tx1"/>
          </a:solidFill>
          <a:latin typeface="+mn-lt"/>
          <a:ea typeface="+mn-ea"/>
          <a:cs typeface="+mn-cs"/>
        </a:defRPr>
      </a:lvl4pPr>
      <a:lvl5pPr marL="1187450" indent="-136525" algn="l" rtl="0" fontAlgn="base">
        <a:spcBef>
          <a:spcPct val="20000"/>
        </a:spcBef>
        <a:spcAft>
          <a:spcPct val="0"/>
        </a:spcAft>
        <a:buClr>
          <a:schemeClr val="accent1"/>
        </a:buClr>
        <a:buSzPct val="100000"/>
        <a:buFont typeface="Arial" panose="020B0604020202020204" pitchFamily="34" charset="0"/>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err="1">
                <a:solidFill>
                  <a:srgbClr val="FF0000"/>
                </a:solidFill>
                <a:latin typeface="Arial" charset="0"/>
                <a:cs typeface="Arial" charset="0"/>
              </a:rPr>
              <a:t>Conclusions from Corruption/Tax </a:t>
            </a:r>
            <a:r>
              <a:rPr lang="pt-BR" altLang="pt-BR" sz="2700" dirty="0">
                <a:solidFill>
                  <a:srgbClr val="FF0000"/>
                </a:solidFill>
                <a:latin typeface="Arial" charset="0"/>
                <a:cs typeface="Arial" charset="0"/>
              </a:rPr>
              <a:t>Justice Workshop</a:t>
            </a:r>
            <a:r>
              <a:rPr lang="pt-BR" altLang="pt-BR" sz="2700" dirty="0">
                <a:solidFill>
                  <a:srgbClr val="C00000"/>
                </a:solidFill>
                <a:latin typeface="Arial" charset="0"/>
                <a:cs typeface="Arial" charset="0"/>
              </a:rPr>
              <a:t/>
            </a:r>
            <a:br>
              <a:rPr lang="pt-BR" altLang="pt-BR" sz="2700" dirty="0">
                <a:solidFill>
                  <a:srgbClr val="C00000"/>
                </a:solidFill>
                <a:latin typeface="Arial" charset="0"/>
                <a:cs typeface="Arial" charset="0"/>
              </a:rPr>
            </a:br>
            <a:r>
              <a:rPr lang="pt-BR" altLang="pt-BR" sz="2700" dirty="0">
                <a:solidFill>
                  <a:srgbClr val="FF0000"/>
                </a:solidFill>
                <a:latin typeface="Arial" charset="0"/>
                <a:cs typeface="Arial" charset="0"/>
              </a:rPr>
              <a:t>Chile, October 7-8, 2014</a:t>
            </a:r>
          </a:p>
        </p:txBody>
      </p:sp>
      <p:sp>
        <p:nvSpPr>
          <p:cNvPr id="6147" name="Content Placeholder 2"/>
          <p:cNvSpPr>
            <a:spLocks noGrp="1"/>
          </p:cNvSpPr>
          <p:nvPr>
            <p:ph idx="1"/>
          </p:nvPr>
        </p:nvSpPr>
        <p:spPr>
          <a:xfrm>
            <a:off x="468313" y="1600200"/>
            <a:ext cx="8218487" cy="4525963"/>
          </a:xfrm>
        </p:spPr>
        <p:txBody>
          <a:bodyPr/>
          <a:lstStyle/>
          <a:p>
            <a:pPr marL="0" indent="0">
              <a:lnSpc>
                <a:spcPct val="150000"/>
              </a:lnSpc>
              <a:spcBef>
                <a:spcPct val="0"/>
              </a:spcBef>
              <a:buFont typeface="Arial" panose="020B0604020202020204" pitchFamily="34" charset="0"/>
              <a:buNone/>
            </a:pPr>
            <a:endParaRPr lang="es-CO" altLang="pt-BR" dirty="0"/>
          </a:p>
          <a:p>
            <a:pPr marL="0" indent="0">
              <a:lnSpc>
                <a:spcPct val="150000"/>
              </a:lnSpc>
              <a:spcBef>
                <a:spcPct val="0"/>
              </a:spcBef>
              <a:buFont typeface="Arial" panose="020B0604020202020204" pitchFamily="34" charset="0"/>
              <a:buNone/>
            </a:pPr>
            <a:r>
              <a:rPr lang="es-CO" altLang="pt-BR" dirty="0">
                <a:latin typeface="Arial" charset="0"/>
                <a:cs typeface="Arial" charset="0"/>
              </a:rPr>
              <a:t>PSI affiliated unions came from the following countries: Argentina, Bolivia, Brazil, Chile, Colombia, Costa Rica, Curacao, Dominica, Ecuador, Guatemala, Mexico, Nicaragua, Paraguay, Peru, Dominican Republic, Trinidad and Tobago and Uruguay.</a:t>
            </a: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a:solidFill>
                  <a:srgbClr val="FF0000"/>
                </a:solidFill>
              </a:rPr>
              <a:t> </a:t>
            </a:r>
            <a:r>
              <a:rPr lang="en-US" altLang="pt-BR" sz="2700" dirty="0">
                <a:solidFill>
                  <a:srgbClr val="FF0000"/>
                </a:solidFill>
                <a:latin typeface="Arial" charset="0"/>
                <a:cs typeface="Arial" charset="0"/>
              </a:rPr>
              <a:t>About corruption and tax justice</a:t>
            </a:r>
            <a:endParaRPr lang="pt-BR" altLang="pt-BR" sz="2700" dirty="0">
              <a:solidFill>
                <a:srgbClr val="C00000"/>
              </a:solidFill>
            </a:endParaRP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sz="2000" dirty="0"/>
              <a:t> </a:t>
            </a:r>
            <a:r>
              <a:rPr lang="en-US" altLang="pt-BR" sz="2000" dirty="0">
                <a:latin typeface="Arial" charset="0"/>
                <a:cs typeface="Arial" charset="0"/>
              </a:rPr>
              <a:t>Corruption and tax injustice are two evils present in our countries </a:t>
            </a:r>
            <a:r>
              <a:rPr lang="es-CO" altLang="pt-BR" sz="2000" dirty="0">
                <a:latin typeface="Arial" charset="0"/>
                <a:cs typeface="Arial" charset="0"/>
              </a:rPr>
              <a:t>which must </a:t>
            </a:r>
            <a:r>
              <a:rPr lang="en-US" altLang="pt-BR" sz="2000" dirty="0">
                <a:latin typeface="Arial" charset="0"/>
                <a:cs typeface="Arial" charset="0"/>
              </a:rPr>
              <a:t>be both together strongly fought by </a:t>
            </a:r>
            <a:r>
              <a:rPr lang="es-CO" altLang="pt-BR" sz="2000" dirty="0">
                <a:latin typeface="Arial" charset="0"/>
                <a:cs typeface="Arial" charset="0"/>
              </a:rPr>
              <a:t>unions.</a:t>
            </a:r>
          </a:p>
          <a:p>
            <a:pPr>
              <a:lnSpc>
                <a:spcPct val="150000"/>
              </a:lnSpc>
              <a:spcBef>
                <a:spcPct val="0"/>
              </a:spcBef>
            </a:pPr>
            <a:r>
              <a:rPr lang="en-US" altLang="pt-BR" sz="2000" dirty="0">
                <a:latin typeface="Arial" charset="0"/>
                <a:cs typeface="Arial" charset="0"/>
              </a:rPr>
              <a:t>If from one side </a:t>
            </a:r>
            <a:r>
              <a:rPr lang="es-CO" altLang="pt-BR" sz="2000" dirty="0">
                <a:latin typeface="Arial" charset="0"/>
                <a:cs typeface="Arial" charset="0"/>
              </a:rPr>
              <a:t>there </a:t>
            </a:r>
            <a:r>
              <a:rPr lang="en-US" altLang="pt-BR" sz="2000" dirty="0">
                <a:latin typeface="Arial" charset="0"/>
                <a:cs typeface="Arial" charset="0"/>
              </a:rPr>
              <a:t>is </a:t>
            </a:r>
            <a:r>
              <a:rPr lang="es-CO" altLang="pt-BR" sz="2000" dirty="0">
                <a:latin typeface="Arial" charset="0"/>
                <a:cs typeface="Arial" charset="0"/>
              </a:rPr>
              <a:t>a </a:t>
            </a:r>
            <a:r>
              <a:rPr lang="en-US" altLang="pt-BR" sz="2000" dirty="0">
                <a:latin typeface="Arial" charset="0"/>
                <a:cs typeface="Arial" charset="0"/>
              </a:rPr>
              <a:t>clear the perception of corruption in its different forms in the region</a:t>
            </a:r>
            <a:r>
              <a:rPr lang="es-CO" altLang="pt-BR" sz="2000" dirty="0">
                <a:latin typeface="Arial" charset="0"/>
                <a:cs typeface="Arial" charset="0"/>
              </a:rPr>
              <a:t>, </a:t>
            </a:r>
            <a:r>
              <a:rPr lang="en-US" altLang="pt-BR" sz="2000" dirty="0">
                <a:latin typeface="Arial" charset="0"/>
                <a:cs typeface="Arial" charset="0"/>
              </a:rPr>
              <a:t>from another one there are developments in the laws of many countries which represent a breakthrough in fight against corruption</a:t>
            </a:r>
            <a:r>
              <a:rPr lang="es-CO" altLang="pt-BR" sz="2000" dirty="0">
                <a:latin typeface="Arial" charset="0"/>
                <a:cs typeface="Arial" charset="0"/>
              </a:rPr>
              <a:t>, that is, </a:t>
            </a:r>
            <a:r>
              <a:rPr lang="en-US" altLang="pt-BR" sz="2000" dirty="0">
                <a:latin typeface="Arial" charset="0"/>
                <a:cs typeface="Arial" charset="0"/>
              </a:rPr>
              <a:t>it is a current issue and it should be a priority to our affiliates</a:t>
            </a:r>
            <a:r>
              <a:rPr lang="es-CO" altLang="pt-BR" sz="2000" dirty="0">
                <a:latin typeface="Arial" charset="0"/>
                <a:cs typeface="Arial" charset="0"/>
              </a:rPr>
              <a:t>.</a:t>
            </a:r>
            <a:r>
              <a:rPr lang="es-CO" altLang="pt-BR" sz="2000" dirty="0"/>
              <a:t> </a:t>
            </a:r>
          </a:p>
          <a:p>
            <a:pPr>
              <a:lnSpc>
                <a:spcPct val="150000"/>
              </a:lnSpc>
              <a:spcBef>
                <a:spcPct val="0"/>
              </a:spcBef>
            </a:pPr>
            <a:endParaRPr lang="es-CO" altLang="pt-BR" sz="1800" dirty="0"/>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599339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en-US" altLang="pt-BR" sz="2700" dirty="0">
                <a:solidFill>
                  <a:srgbClr val="C00000"/>
                </a:solidFill>
                <a:cs typeface="Arial"/>
              </a:rPr>
              <a:t>About corruption and tax justice</a:t>
            </a:r>
            <a:endParaRPr lang="pt-BR" altLang="pt-BR" sz="2700" dirty="0">
              <a:solidFill>
                <a:srgbClr val="C00000"/>
              </a:solidFill>
            </a:endParaRP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n-US" altLang="pt-BR" sz="2000" dirty="0">
                <a:latin typeface="Arial" charset="0"/>
                <a:cs typeface="Arial" charset="0"/>
              </a:rPr>
              <a:t>Also tax injustice is clearly identified by trade unions defending tax reforms - it is to say a situation when those who have more should pay more whereas the tax charges for the poorest should be lower</a:t>
            </a:r>
            <a:r>
              <a:rPr lang="es-CO" altLang="pt-BR" sz="2000" dirty="0">
                <a:latin typeface="Arial" charset="0"/>
                <a:cs typeface="Arial" charset="0"/>
              </a:rPr>
              <a:t>, </a:t>
            </a:r>
            <a:r>
              <a:rPr lang="en-US" altLang="pt-BR" sz="2000" dirty="0">
                <a:latin typeface="Arial" charset="0"/>
                <a:cs typeface="Arial" charset="0"/>
              </a:rPr>
              <a:t>although this happens today just in few countries</a:t>
            </a:r>
            <a:r>
              <a:rPr lang="es-CO" altLang="pt-BR" sz="2000" dirty="0">
                <a:latin typeface="Arial" charset="0"/>
                <a:cs typeface="Arial" charset="0"/>
              </a:rPr>
              <a:t>.</a:t>
            </a:r>
          </a:p>
          <a:p>
            <a:pPr>
              <a:lnSpc>
                <a:spcPct val="150000"/>
              </a:lnSpc>
              <a:spcBef>
                <a:spcPct val="0"/>
              </a:spcBef>
            </a:pPr>
            <a:r>
              <a:rPr lang="en-US" altLang="pt-BR" sz="2000" dirty="0">
                <a:latin typeface="Arial" charset="0"/>
                <a:cs typeface="Arial" charset="0"/>
              </a:rPr>
              <a:t>Especially large companies do not pay taxes using tax havens to hide their profits</a:t>
            </a:r>
            <a:r>
              <a:rPr lang="es-CO" altLang="pt-BR" sz="2000" dirty="0">
                <a:latin typeface="Arial" charset="0"/>
                <a:cs typeface="Arial" charset="0"/>
              </a:rPr>
              <a:t>.</a:t>
            </a:r>
            <a:r>
              <a:rPr lang="es-CO" altLang="pt-BR" sz="2000" dirty="0"/>
              <a:t> </a:t>
            </a:r>
          </a:p>
          <a:p>
            <a:pPr>
              <a:lnSpc>
                <a:spcPct val="150000"/>
              </a:lnSpc>
              <a:spcBef>
                <a:spcPct val="0"/>
              </a:spcBef>
            </a:pPr>
            <a:r>
              <a:rPr lang="en-US" altLang="pt-BR" sz="2000" dirty="0">
                <a:latin typeface="Arial" charset="0"/>
                <a:cs typeface="Arial" charset="0"/>
              </a:rPr>
              <a:t>Unions must always be in the forefront of the fight against corruption and for tax justice, providing good examples.</a:t>
            </a:r>
          </a:p>
          <a:p>
            <a:pPr>
              <a:lnSpc>
                <a:spcPct val="150000"/>
              </a:lnSpc>
              <a:spcBef>
                <a:spcPct val="0"/>
              </a:spcBef>
            </a:pPr>
            <a:endParaRPr lang="es-CO" altLang="pt-BR" sz="2000" dirty="0">
              <a:latin typeface="Arial" charset="0"/>
              <a:cs typeface="Arial" charset="0"/>
            </a:endParaRPr>
          </a:p>
          <a:p>
            <a:pPr>
              <a:lnSpc>
                <a:spcPct val="150000"/>
              </a:lnSpc>
              <a:spcBef>
                <a:spcPct val="0"/>
              </a:spcBef>
            </a:pPr>
            <a:endParaRPr lang="es-CO" altLang="pt-BR" sz="2000" dirty="0"/>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1892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err="1">
                <a:solidFill>
                  <a:srgbClr val="FF0000"/>
                </a:solidFill>
                <a:latin typeface="Arial" charset="0"/>
                <a:cs typeface="Arial" charset="0"/>
              </a:rPr>
              <a:t>Approved proposals</a:t>
            </a:r>
            <a:r>
              <a:rPr lang="pt-BR" altLang="pt-BR" sz="2700" dirty="0">
                <a:solidFill>
                  <a:srgbClr val="FF0000"/>
                </a:solidFill>
                <a:latin typeface="Arial" charset="0"/>
                <a:cs typeface="Arial" charset="0"/>
              </a:rPr>
              <a:t>: 1 - Training and sensitization</a:t>
            </a: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sz="2000" dirty="0">
                <a:latin typeface="Arial" charset="0"/>
                <a:cs typeface="Arial" charset="0"/>
              </a:rPr>
              <a:t>Disseminate material </a:t>
            </a:r>
            <a:r>
              <a:rPr lang="en-US" altLang="pt-BR" sz="2000" dirty="0">
                <a:latin typeface="Arial" charset="0"/>
                <a:cs typeface="Arial" charset="0"/>
              </a:rPr>
              <a:t>prepared by PSI and </a:t>
            </a:r>
            <a:r>
              <a:rPr lang="es-CO" altLang="pt-BR" sz="2000" dirty="0">
                <a:latin typeface="Arial" charset="0"/>
                <a:cs typeface="Arial" charset="0"/>
              </a:rPr>
              <a:t>PSIRU </a:t>
            </a:r>
            <a:r>
              <a:rPr lang="en-US" altLang="pt-BR" sz="2000" dirty="0">
                <a:latin typeface="Arial" charset="0"/>
                <a:cs typeface="Arial" charset="0"/>
              </a:rPr>
              <a:t>against corruption and </a:t>
            </a:r>
            <a:r>
              <a:rPr lang="es-CO" altLang="pt-BR" sz="2000" dirty="0">
                <a:latin typeface="Arial" charset="0"/>
                <a:cs typeface="Arial" charset="0"/>
              </a:rPr>
              <a:t>for </a:t>
            </a:r>
            <a:r>
              <a:rPr lang="en-US" altLang="pt-BR" sz="2000" dirty="0">
                <a:latin typeface="Arial" charset="0"/>
                <a:cs typeface="Arial" charset="0"/>
              </a:rPr>
              <a:t>tax justice</a:t>
            </a:r>
            <a:r>
              <a:rPr lang="es-CO" altLang="pt-BR" sz="2000" dirty="0">
                <a:latin typeface="Arial" charset="0"/>
                <a:cs typeface="Arial" charset="0"/>
              </a:rPr>
              <a:t>, </a:t>
            </a:r>
            <a:r>
              <a:rPr lang="en-US" altLang="pt-BR" sz="2000" dirty="0">
                <a:latin typeface="Arial" charset="0"/>
                <a:cs typeface="Arial" charset="0"/>
              </a:rPr>
              <a:t>discussing the issue among </a:t>
            </a:r>
            <a:r>
              <a:rPr lang="es-CO" altLang="pt-BR" sz="2000" dirty="0">
                <a:latin typeface="Arial" charset="0"/>
                <a:cs typeface="Arial" charset="0"/>
              </a:rPr>
              <a:t>affiliated </a:t>
            </a:r>
            <a:r>
              <a:rPr lang="en-US" altLang="pt-BR" sz="2000" dirty="0">
                <a:latin typeface="Arial" charset="0"/>
                <a:cs typeface="Arial" charset="0"/>
              </a:rPr>
              <a:t>unions at various levels</a:t>
            </a:r>
            <a:r>
              <a:rPr lang="es-CO" altLang="pt-BR" sz="2000" dirty="0">
                <a:latin typeface="Arial" charset="0"/>
                <a:cs typeface="Arial" charset="0"/>
              </a:rPr>
              <a:t>.</a:t>
            </a:r>
            <a:r>
              <a:rPr lang="es-CO" altLang="pt-BR" sz="2000" dirty="0"/>
              <a:t> </a:t>
            </a:r>
          </a:p>
          <a:p>
            <a:pPr>
              <a:lnSpc>
                <a:spcPct val="150000"/>
              </a:lnSpc>
              <a:spcBef>
                <a:spcPct val="0"/>
              </a:spcBef>
            </a:pPr>
            <a:r>
              <a:rPr lang="es-CO" altLang="pt-BR" sz="2000" dirty="0">
                <a:latin typeface="Arial" charset="0"/>
                <a:cs typeface="Arial" charset="0"/>
              </a:rPr>
              <a:t>Use PSI manual which </a:t>
            </a:r>
            <a:r>
              <a:rPr lang="en-US" altLang="pt-BR" sz="2000" dirty="0">
                <a:latin typeface="Arial" charset="0"/>
                <a:cs typeface="Arial" charset="0"/>
              </a:rPr>
              <a:t>will be </a:t>
            </a:r>
            <a:r>
              <a:rPr lang="es-CO" altLang="pt-BR" sz="2000" dirty="0">
                <a:latin typeface="Arial" charset="0"/>
                <a:cs typeface="Arial" charset="0"/>
              </a:rPr>
              <a:t>done by </a:t>
            </a:r>
            <a:r>
              <a:rPr lang="en-US" altLang="pt-BR" sz="2000" dirty="0">
                <a:latin typeface="Arial" charset="0"/>
                <a:cs typeface="Arial" charset="0"/>
              </a:rPr>
              <a:t>December </a:t>
            </a:r>
            <a:r>
              <a:rPr lang="es-CO" altLang="pt-BR" sz="2000" dirty="0">
                <a:latin typeface="Arial" charset="0"/>
                <a:cs typeface="Arial" charset="0"/>
              </a:rPr>
              <a:t>2014 </a:t>
            </a:r>
            <a:r>
              <a:rPr lang="en-US" altLang="pt-BR" sz="2000" dirty="0">
                <a:latin typeface="Arial" charset="0"/>
                <a:cs typeface="Arial" charset="0"/>
              </a:rPr>
              <a:t>to train leaders in the fight against corruption</a:t>
            </a:r>
            <a:r>
              <a:rPr lang="es-CO" altLang="pt-BR" sz="2000" dirty="0">
                <a:latin typeface="Arial" charset="0"/>
                <a:cs typeface="Arial" charset="0"/>
              </a:rPr>
              <a:t>.</a:t>
            </a:r>
          </a:p>
          <a:p>
            <a:pPr>
              <a:lnSpc>
                <a:spcPct val="150000"/>
              </a:lnSpc>
              <a:spcBef>
                <a:spcPct val="0"/>
              </a:spcBef>
            </a:pPr>
            <a:r>
              <a:rPr lang="es-CO" altLang="pt-BR" sz="2000" dirty="0">
                <a:latin typeface="Arial" charset="0"/>
                <a:cs typeface="Arial" charset="0"/>
              </a:rPr>
              <a:t>Disseminate studies, </a:t>
            </a:r>
            <a:r>
              <a:rPr lang="en-US" altLang="pt-BR" sz="2000" dirty="0">
                <a:latin typeface="Arial" charset="0"/>
                <a:cs typeface="Arial" charset="0"/>
              </a:rPr>
              <a:t>analyzes and materials </a:t>
            </a:r>
            <a:r>
              <a:rPr lang="es-CO" altLang="pt-BR" sz="2000" dirty="0">
                <a:latin typeface="Arial" charset="0"/>
                <a:cs typeface="Arial" charset="0"/>
              </a:rPr>
              <a:t>from </a:t>
            </a:r>
            <a:r>
              <a:rPr lang="en-US" altLang="pt-BR" sz="2000" dirty="0">
                <a:latin typeface="Arial" charset="0"/>
                <a:cs typeface="Arial" charset="0"/>
              </a:rPr>
              <a:t>Tax Justice Network</a:t>
            </a:r>
            <a:r>
              <a:rPr lang="es-CO" altLang="pt-BR" sz="2000" dirty="0">
                <a:latin typeface="Arial" charset="0"/>
                <a:cs typeface="Arial" charset="0"/>
              </a:rPr>
              <a:t>, </a:t>
            </a:r>
            <a:r>
              <a:rPr lang="en-US" altLang="pt-BR" sz="2000" dirty="0">
                <a:latin typeface="Arial" charset="0"/>
                <a:cs typeface="Arial" charset="0"/>
              </a:rPr>
              <a:t>showing fraud promoted by large corporations to avoid paying taxes on their profits</a:t>
            </a:r>
            <a:r>
              <a:rPr lang="es-CO" altLang="pt-BR" sz="2000" dirty="0">
                <a:latin typeface="Arial" charset="0"/>
                <a:cs typeface="Arial" charset="0"/>
              </a:rPr>
              <a:t>.</a:t>
            </a: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0" y="5881688"/>
            <a:ext cx="1871663" cy="97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1892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err="1">
                <a:solidFill>
                  <a:srgbClr val="FF0000"/>
                </a:solidFill>
                <a:latin typeface="Arial" charset="0"/>
                <a:cs typeface="Arial" charset="0"/>
              </a:rPr>
              <a:t>Approved proposals</a:t>
            </a:r>
            <a:r>
              <a:rPr lang="pt-BR" altLang="pt-BR" sz="2700" dirty="0">
                <a:solidFill>
                  <a:srgbClr val="FF0000"/>
                </a:solidFill>
                <a:latin typeface="Arial" charset="0"/>
                <a:cs typeface="Arial" charset="0"/>
              </a:rPr>
              <a:t>: 2 - Organization </a:t>
            </a: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sz="2000" dirty="0">
                <a:latin typeface="Arial" charset="0"/>
                <a:cs typeface="Arial" charset="0"/>
              </a:rPr>
              <a:t>In each country, </a:t>
            </a:r>
            <a:r>
              <a:rPr lang="en-US" altLang="pt-BR" sz="2000" dirty="0">
                <a:latin typeface="Arial" charset="0"/>
                <a:cs typeface="Arial" charset="0"/>
              </a:rPr>
              <a:t>PSI affiliates will srtructure Committees</a:t>
            </a:r>
            <a:r>
              <a:rPr lang="es-CO" altLang="pt-BR" sz="2000" dirty="0">
                <a:latin typeface="Arial" charset="0"/>
                <a:cs typeface="Arial" charset="0"/>
              </a:rPr>
              <a:t>, </a:t>
            </a:r>
            <a:r>
              <a:rPr lang="en-US" altLang="pt-BR" sz="2000" dirty="0">
                <a:latin typeface="Arial" charset="0"/>
                <a:cs typeface="Arial" charset="0"/>
              </a:rPr>
              <a:t>networks and other forms of organizing the campaign against corruption and for tax justice</a:t>
            </a:r>
            <a:r>
              <a:rPr lang="es-CO" altLang="pt-BR" sz="2000" dirty="0">
                <a:latin typeface="Arial" charset="0"/>
                <a:cs typeface="Arial" charset="0"/>
              </a:rPr>
              <a:t>.</a:t>
            </a:r>
          </a:p>
          <a:p>
            <a:pPr>
              <a:lnSpc>
                <a:spcPct val="150000"/>
              </a:lnSpc>
              <a:spcBef>
                <a:spcPct val="0"/>
              </a:spcBef>
            </a:pPr>
            <a:r>
              <a:rPr lang="es-CO" altLang="pt-BR" sz="2000" dirty="0">
                <a:latin typeface="Arial" charset="0"/>
                <a:cs typeface="Arial" charset="0"/>
              </a:rPr>
              <a:t>PSI structures like </a:t>
            </a:r>
            <a:r>
              <a:rPr lang="es-CO" altLang="pt-BR" sz="2000" dirty="0" err="1">
                <a:latin typeface="Arial" charset="0"/>
                <a:cs typeface="Arial" charset="0"/>
              </a:rPr>
              <a:t>CNCs</a:t>
            </a:r>
            <a:r>
              <a:rPr lang="es-CO" altLang="pt-BR" sz="2000" dirty="0">
                <a:latin typeface="Arial" charset="0"/>
                <a:cs typeface="Arial" charset="0"/>
              </a:rPr>
              <a:t>, SUBRACs and IAMREC </a:t>
            </a:r>
            <a:r>
              <a:rPr lang="en-US" altLang="pt-BR" sz="2000" dirty="0">
                <a:latin typeface="Arial" charset="0"/>
                <a:cs typeface="Arial" charset="0"/>
              </a:rPr>
              <a:t>should often analyze this issue and see how is the best way to continue the campaign</a:t>
            </a:r>
            <a:r>
              <a:rPr lang="es-CO" altLang="pt-BR" sz="2000" dirty="0">
                <a:latin typeface="Arial" charset="0"/>
                <a:cs typeface="Arial" charset="0"/>
              </a:rPr>
              <a:t>.</a:t>
            </a:r>
          </a:p>
          <a:p>
            <a:pPr>
              <a:lnSpc>
                <a:spcPct val="150000"/>
              </a:lnSpc>
              <a:spcBef>
                <a:spcPct val="0"/>
              </a:spcBef>
            </a:pPr>
            <a:r>
              <a:rPr lang="en-US" altLang="pt-BR" sz="2000" dirty="0">
                <a:latin typeface="Arial" charset="0"/>
                <a:cs typeface="Arial" charset="0"/>
              </a:rPr>
              <a:t>Trade union networks from workers in the fields of audit, tax collection, state control and justice</a:t>
            </a:r>
            <a:r>
              <a:rPr lang="es-CO" altLang="pt-BR" sz="2000" dirty="0">
                <a:latin typeface="Arial" charset="0"/>
                <a:cs typeface="Arial" charset="0"/>
              </a:rPr>
              <a:t>, as there are in Argentina, </a:t>
            </a:r>
            <a:r>
              <a:rPr lang="en-US" altLang="pt-BR" sz="2000" dirty="0">
                <a:latin typeface="Arial" charset="0"/>
                <a:cs typeface="Arial" charset="0"/>
              </a:rPr>
              <a:t>become effective instruments of action and defense of workers in the complaint against corruption</a:t>
            </a:r>
            <a:r>
              <a:rPr lang="es-CO" altLang="pt-BR" sz="2000" dirty="0">
                <a:latin typeface="Arial" charset="0"/>
                <a:cs typeface="Arial" charset="0"/>
              </a:rPr>
              <a:t>.</a:t>
            </a:r>
          </a:p>
          <a:p>
            <a:pPr>
              <a:lnSpc>
                <a:spcPct val="150000"/>
              </a:lnSpc>
              <a:spcBef>
                <a:spcPct val="0"/>
              </a:spcBef>
            </a:pPr>
            <a:endParaRPr lang="es-CO" altLang="pt-BR" dirty="0"/>
          </a:p>
          <a:p>
            <a:pPr>
              <a:lnSpc>
                <a:spcPct val="150000"/>
              </a:lnSpc>
              <a:spcBef>
                <a:spcPct val="0"/>
              </a:spcBef>
            </a:pPr>
            <a:endParaRPr lang="es-CO" altLang="pt-BR" dirty="0"/>
          </a:p>
          <a:p>
            <a:pPr>
              <a:lnSpc>
                <a:spcPct val="150000"/>
              </a:lnSpc>
              <a:spcBef>
                <a:spcPct val="0"/>
              </a:spcBef>
            </a:pPr>
            <a:endParaRPr lang="es-CO" altLang="pt-BR" sz="2000" dirty="0">
              <a:latin typeface="Arial" charset="0"/>
              <a:cs typeface="Arial" charset="0"/>
            </a:endParaRP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1" y="6219688"/>
            <a:ext cx="1223690" cy="6383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21511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a:solidFill>
                  <a:srgbClr val="C00000"/>
                </a:solidFill>
              </a:rPr>
              <a:t> </a:t>
            </a:r>
            <a:r>
              <a:rPr lang="pt-BR" altLang="pt-BR" sz="2700" dirty="0">
                <a:solidFill>
                  <a:srgbClr val="C00000"/>
                </a:solidFill>
                <a:latin typeface="Arial" charset="0"/>
                <a:cs typeface="Arial" charset="0"/>
              </a:rPr>
              <a:t>Approved Proposals: 3 - Action</a:t>
            </a:r>
            <a:endParaRPr lang="pt-BR" altLang="pt-BR" sz="2700" dirty="0">
              <a:solidFill>
                <a:srgbClr val="C00000"/>
              </a:solidFill>
            </a:endParaRPr>
          </a:p>
        </p:txBody>
      </p:sp>
      <p:sp>
        <p:nvSpPr>
          <p:cNvPr id="6147" name="Content Placeholder 2"/>
          <p:cNvSpPr>
            <a:spLocks noGrp="1"/>
          </p:cNvSpPr>
          <p:nvPr>
            <p:ph idx="1"/>
          </p:nvPr>
        </p:nvSpPr>
        <p:spPr>
          <a:xfrm>
            <a:off x="468313" y="1484784"/>
            <a:ext cx="8218487" cy="4641379"/>
          </a:xfrm>
        </p:spPr>
        <p:txBody>
          <a:bodyPr/>
          <a:lstStyle/>
          <a:p>
            <a:pPr>
              <a:lnSpc>
                <a:spcPct val="150000"/>
              </a:lnSpc>
              <a:spcBef>
                <a:spcPct val="0"/>
              </a:spcBef>
            </a:pPr>
            <a:r>
              <a:rPr lang="en-US" altLang="pt-BR" sz="1800" dirty="0">
                <a:latin typeface="Arial" charset="0"/>
                <a:cs typeface="Arial" charset="0"/>
              </a:rPr>
              <a:t>Work for all countries to adopt international conventions against corruption</a:t>
            </a:r>
            <a:r>
              <a:rPr lang="es-CO" altLang="pt-BR" sz="1800" dirty="0">
                <a:latin typeface="Arial" charset="0"/>
                <a:cs typeface="Arial" charset="0"/>
              </a:rPr>
              <a:t>, such as </a:t>
            </a:r>
            <a:r>
              <a:rPr lang="en-US" altLang="pt-BR" sz="1800" dirty="0">
                <a:latin typeface="Arial" charset="0"/>
                <a:cs typeface="Arial" charset="0"/>
              </a:rPr>
              <a:t>those from </a:t>
            </a:r>
            <a:r>
              <a:rPr lang="es-CO" altLang="pt-BR" sz="1800" dirty="0">
                <a:latin typeface="Arial" charset="0"/>
                <a:cs typeface="Arial" charset="0"/>
              </a:rPr>
              <a:t>the UN, OECD and </a:t>
            </a:r>
            <a:r>
              <a:rPr lang="en-US" altLang="pt-BR" sz="1800" dirty="0">
                <a:latin typeface="Arial" charset="0"/>
                <a:cs typeface="Arial" charset="0"/>
              </a:rPr>
              <a:t>the OAS</a:t>
            </a:r>
            <a:r>
              <a:rPr lang="es-CO" altLang="pt-BR" sz="1800" dirty="0">
                <a:latin typeface="Arial" charset="0"/>
                <a:cs typeface="Arial" charset="0"/>
              </a:rPr>
              <a:t>.</a:t>
            </a:r>
          </a:p>
          <a:p>
            <a:pPr>
              <a:lnSpc>
                <a:spcPct val="150000"/>
              </a:lnSpc>
              <a:spcBef>
                <a:spcPct val="0"/>
              </a:spcBef>
            </a:pPr>
            <a:r>
              <a:rPr lang="en-US" altLang="pt-BR" sz="1800" dirty="0">
                <a:latin typeface="Arial" charset="0"/>
                <a:cs typeface="Arial" charset="0"/>
              </a:rPr>
              <a:t>The 9th of December – International Day against Corruption – must be included in the union </a:t>
            </a:r>
            <a:r>
              <a:rPr lang="es-CO" altLang="pt-BR" sz="1800" dirty="0">
                <a:latin typeface="Arial" charset="0"/>
                <a:cs typeface="Arial" charset="0"/>
              </a:rPr>
              <a:t>agendas </a:t>
            </a:r>
            <a:r>
              <a:rPr lang="en-US" altLang="pt-BR" sz="1800" dirty="0">
                <a:latin typeface="Arial" charset="0"/>
                <a:cs typeface="Arial" charset="0"/>
              </a:rPr>
              <a:t>in each country</a:t>
            </a:r>
            <a:r>
              <a:rPr lang="es-CO" altLang="pt-BR" sz="1800" dirty="0">
                <a:latin typeface="Arial" charset="0"/>
                <a:cs typeface="Arial" charset="0"/>
              </a:rPr>
              <a:t>. </a:t>
            </a:r>
            <a:r>
              <a:rPr lang="en-US" altLang="pt-BR" sz="1800" dirty="0">
                <a:latin typeface="Arial" charset="0"/>
                <a:cs typeface="Arial" charset="0"/>
              </a:rPr>
              <a:t>Affiliates</a:t>
            </a:r>
            <a:r>
              <a:rPr lang="es-CO" altLang="pt-BR" sz="1800" dirty="0">
                <a:latin typeface="Arial" charset="0"/>
                <a:cs typeface="Arial" charset="0"/>
              </a:rPr>
              <a:t>, </a:t>
            </a:r>
            <a:r>
              <a:rPr lang="en-US" altLang="pt-BR" sz="1800" dirty="0">
                <a:latin typeface="Arial" charset="0"/>
                <a:cs typeface="Arial" charset="0"/>
              </a:rPr>
              <a:t>according to their abilities</a:t>
            </a:r>
            <a:r>
              <a:rPr lang="es-CO" altLang="pt-BR" sz="1800" dirty="0">
                <a:latin typeface="Arial" charset="0"/>
                <a:cs typeface="Arial" charset="0"/>
              </a:rPr>
              <a:t>, </a:t>
            </a:r>
            <a:r>
              <a:rPr lang="en-US" altLang="pt-BR" sz="1800" dirty="0">
                <a:latin typeface="Arial" charset="0"/>
                <a:cs typeface="Arial" charset="0"/>
              </a:rPr>
              <a:t>should promote actions on this date. PSI should send a global manifesto for this day to be used in trade union actions.</a:t>
            </a:r>
            <a:endParaRPr lang="es-CO" altLang="pt-BR" sz="1800" dirty="0">
              <a:latin typeface="Arial" charset="0"/>
              <a:cs typeface="Arial" charset="0"/>
            </a:endParaRPr>
          </a:p>
          <a:p>
            <a:pPr>
              <a:lnSpc>
                <a:spcPct val="150000"/>
              </a:lnSpc>
              <a:spcBef>
                <a:spcPct val="0"/>
              </a:spcBef>
            </a:pPr>
            <a:r>
              <a:rPr lang="en-US" altLang="pt-BR" sz="1800" dirty="0">
                <a:latin typeface="Arial" charset="0"/>
                <a:cs typeface="Arial" charset="0"/>
              </a:rPr>
              <a:t>In meetings from </a:t>
            </a:r>
            <a:r>
              <a:rPr lang="es-CO" altLang="pt-BR" sz="1800" dirty="0">
                <a:latin typeface="Arial" charset="0"/>
                <a:cs typeface="Arial" charset="0"/>
              </a:rPr>
              <a:t>G20, </a:t>
            </a:r>
            <a:r>
              <a:rPr lang="en-US" altLang="pt-BR" sz="1800" dirty="0">
                <a:latin typeface="Arial" charset="0"/>
                <a:cs typeface="Arial" charset="0"/>
              </a:rPr>
              <a:t>United Nations System</a:t>
            </a:r>
            <a:r>
              <a:rPr lang="es-CO" altLang="pt-BR" sz="1800" dirty="0">
                <a:latin typeface="Arial" charset="0"/>
                <a:cs typeface="Arial" charset="0"/>
              </a:rPr>
              <a:t>, </a:t>
            </a:r>
            <a:r>
              <a:rPr lang="en-US" altLang="pt-BR" sz="1800" dirty="0">
                <a:latin typeface="Arial" charset="0"/>
                <a:cs typeface="Arial" charset="0"/>
              </a:rPr>
              <a:t>WTO</a:t>
            </a:r>
            <a:r>
              <a:rPr lang="es-CO" altLang="pt-BR" sz="1800" dirty="0">
                <a:latin typeface="Arial" charset="0"/>
                <a:cs typeface="Arial" charset="0"/>
              </a:rPr>
              <a:t>, CARICON, UNASUR, CELAC </a:t>
            </a:r>
            <a:r>
              <a:rPr lang="en-US" altLang="pt-BR" sz="1800" dirty="0">
                <a:latin typeface="Arial" charset="0"/>
                <a:cs typeface="Arial" charset="0"/>
              </a:rPr>
              <a:t>and government summits in </a:t>
            </a:r>
            <a:r>
              <a:rPr lang="es-CO" altLang="pt-BR" sz="1800" dirty="0">
                <a:latin typeface="Arial" charset="0"/>
                <a:cs typeface="Arial" charset="0"/>
              </a:rPr>
              <a:t>general, </a:t>
            </a:r>
            <a:r>
              <a:rPr lang="en-US" altLang="pt-BR" sz="1800" dirty="0">
                <a:latin typeface="Arial" charset="0"/>
                <a:cs typeface="Arial" charset="0"/>
              </a:rPr>
              <a:t>unions must articulate themselves with </a:t>
            </a:r>
            <a:r>
              <a:rPr lang="es-CO" altLang="pt-BR" sz="1800" dirty="0">
                <a:latin typeface="Arial" charset="0"/>
                <a:cs typeface="Arial" charset="0"/>
              </a:rPr>
              <a:t>civil </a:t>
            </a:r>
            <a:r>
              <a:rPr lang="en-US" altLang="pt-BR" sz="1800" dirty="0">
                <a:latin typeface="Arial" charset="0"/>
                <a:cs typeface="Arial" charset="0"/>
              </a:rPr>
              <a:t>society in demonstrations in </a:t>
            </a:r>
            <a:r>
              <a:rPr lang="es-CO" altLang="pt-BR" sz="1800" dirty="0">
                <a:latin typeface="Arial" charset="0"/>
                <a:cs typeface="Arial" charset="0"/>
              </a:rPr>
              <a:t>favor </a:t>
            </a:r>
            <a:r>
              <a:rPr lang="en-US" altLang="pt-BR" sz="1800" dirty="0">
                <a:latin typeface="Arial" charset="0"/>
                <a:cs typeface="Arial" charset="0"/>
              </a:rPr>
              <a:t>tax justice</a:t>
            </a:r>
            <a:r>
              <a:rPr lang="es-CO" altLang="pt-BR" sz="1800" dirty="0">
                <a:latin typeface="Arial" charset="0"/>
                <a:cs typeface="Arial" charset="0"/>
              </a:rPr>
              <a:t>. </a:t>
            </a:r>
            <a:r>
              <a:rPr lang="en-US" altLang="pt-BR" sz="1800" dirty="0">
                <a:latin typeface="Arial" charset="0"/>
                <a:cs typeface="Arial" charset="0"/>
              </a:rPr>
              <a:t>A </a:t>
            </a:r>
            <a:r>
              <a:rPr lang="es-CO" altLang="pt-BR" sz="1800" dirty="0">
                <a:latin typeface="Arial" charset="0"/>
                <a:cs typeface="Arial" charset="0"/>
              </a:rPr>
              <a:t>central </a:t>
            </a:r>
            <a:r>
              <a:rPr lang="en-US" altLang="pt-BR" sz="1800" dirty="0">
                <a:latin typeface="Arial" charset="0"/>
                <a:cs typeface="Arial" charset="0"/>
              </a:rPr>
              <a:t>point will be the defense of a protocol between countries concerning the payment of taxes by TNCs</a:t>
            </a:r>
            <a:r>
              <a:rPr lang="es-CO" altLang="pt-BR" sz="1800" dirty="0">
                <a:latin typeface="Arial" charset="0"/>
                <a:cs typeface="Arial" charset="0"/>
              </a:rPr>
              <a:t>.</a:t>
            </a:r>
          </a:p>
          <a:p>
            <a:pPr marL="0" indent="0">
              <a:lnSpc>
                <a:spcPct val="150000"/>
              </a:lnSpc>
              <a:spcBef>
                <a:spcPct val="0"/>
              </a:spcBef>
              <a:buNone/>
            </a:pPr>
            <a:r>
              <a:rPr lang="en-US" altLang="pt-BR" sz="1800" dirty="0">
                <a:cs typeface="Arial"/>
              </a:rPr>
              <a:t> </a:t>
            </a:r>
            <a:endParaRPr lang="es-CO" altLang="pt-BR" sz="1800" dirty="0">
              <a:cs typeface="Arial"/>
            </a:endParaRP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1" y="6445058"/>
            <a:ext cx="791641" cy="412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21511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err="1">
                <a:solidFill>
                  <a:srgbClr val="FF0000"/>
                </a:solidFill>
                <a:latin typeface="Arial" charset="0"/>
                <a:cs typeface="Arial" charset="0"/>
              </a:rPr>
              <a:t>Approved Proposals</a:t>
            </a:r>
            <a:r>
              <a:rPr lang="pt-BR" altLang="pt-BR" sz="2700" dirty="0">
                <a:solidFill>
                  <a:srgbClr val="FF0000"/>
                </a:solidFill>
                <a:latin typeface="Arial" charset="0"/>
                <a:cs typeface="Arial" charset="0"/>
              </a:rPr>
              <a:t>: 4 - Alliances</a:t>
            </a:r>
            <a:endParaRPr lang="pt-BR" altLang="pt-BR" sz="2700" dirty="0">
              <a:solidFill>
                <a:srgbClr val="C00000"/>
              </a:solidFill>
              <a:latin typeface="Arial" charset="0"/>
              <a:cs typeface="Arial" charset="0"/>
            </a:endParaRP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sz="2000" dirty="0">
                <a:latin typeface="Arial" charset="0"/>
                <a:cs typeface="Arial" charset="0"/>
              </a:rPr>
              <a:t>In each country, </a:t>
            </a:r>
            <a:r>
              <a:rPr lang="en-US" altLang="pt-BR" sz="2000" dirty="0">
                <a:latin typeface="Arial" charset="0"/>
                <a:cs typeface="Arial" charset="0"/>
              </a:rPr>
              <a:t>PSI affiliates will seek to establish partnerships with NGOs affiliated to the Tax Justice Network and with organizations that promote transparency</a:t>
            </a:r>
            <a:r>
              <a:rPr lang="es-CO" altLang="pt-BR" sz="2000" dirty="0">
                <a:latin typeface="Arial" charset="0"/>
                <a:cs typeface="Arial" charset="0"/>
              </a:rPr>
              <a:t>, reform and tax justice, </a:t>
            </a:r>
            <a:r>
              <a:rPr lang="en-US" altLang="pt-BR" sz="2000" dirty="0">
                <a:latin typeface="Arial" charset="0"/>
                <a:cs typeface="Arial" charset="0"/>
              </a:rPr>
              <a:t>thus optimizing our efforts and recognizing the good processability from these organizations</a:t>
            </a:r>
            <a:r>
              <a:rPr lang="es-CO" altLang="pt-BR" sz="2000" dirty="0">
                <a:latin typeface="Arial" charset="0"/>
                <a:cs typeface="Arial" charset="0"/>
              </a:rPr>
              <a:t>. </a:t>
            </a:r>
            <a:r>
              <a:rPr lang="en-US" altLang="pt-BR" sz="2000" dirty="0">
                <a:latin typeface="Arial" charset="0"/>
                <a:cs typeface="Arial" charset="0"/>
              </a:rPr>
              <a:t>Also trade union centrals and other unions must be strong allies in this fight</a:t>
            </a:r>
            <a:r>
              <a:rPr lang="es-CO" altLang="pt-BR" sz="2000" dirty="0">
                <a:latin typeface="Arial" charset="0"/>
                <a:cs typeface="Arial" charset="0"/>
              </a:rPr>
              <a:t>,</a:t>
            </a:r>
            <a:r>
              <a:rPr lang="en-US" altLang="pt-BR" sz="2000" dirty="0">
                <a:latin typeface="Arial" charset="0"/>
                <a:cs typeface="Arial" charset="0"/>
              </a:rPr>
              <a:t> like</a:t>
            </a:r>
            <a:r>
              <a:rPr lang="es-CO" altLang="pt-BR" sz="2000" dirty="0">
                <a:latin typeface="Arial" charset="0"/>
                <a:cs typeface="Arial" charset="0"/>
              </a:rPr>
              <a:t> CSA and other FSIs.</a:t>
            </a:r>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7951" y="6257250"/>
            <a:ext cx="1151681" cy="6007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821511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ítulo 2"/>
          <p:cNvSpPr>
            <a:spLocks noGrp="1"/>
          </p:cNvSpPr>
          <p:nvPr>
            <p:ph type="title"/>
          </p:nvPr>
        </p:nvSpPr>
        <p:spPr>
          <a:xfrm>
            <a:off x="467544" y="404664"/>
            <a:ext cx="8229600" cy="1143000"/>
          </a:xfrm>
        </p:spPr>
        <p:txBody>
          <a:bodyPr>
            <a:normAutofit/>
          </a:bodyPr>
          <a:lstStyle/>
          <a:p>
            <a:pPr algn="ctr"/>
            <a:r>
              <a:rPr lang="pt-BR" altLang="pt-BR" sz="2700" dirty="0" err="1">
                <a:solidFill>
                  <a:srgbClr val="C00000"/>
                </a:solidFill>
                <a:latin typeface="Arial" charset="0"/>
                <a:cs typeface="Arial" charset="0"/>
              </a:rPr>
              <a:t>Approved proposals: 5 - </a:t>
            </a:r>
            <a:r>
              <a:rPr lang="pt-BR" altLang="pt-BR" sz="2700" dirty="0">
                <a:solidFill>
                  <a:srgbClr val="C00000"/>
                </a:solidFill>
                <a:latin typeface="Arial" charset="0"/>
                <a:cs typeface="Arial" charset="0"/>
              </a:rPr>
              <a:t>upcoming activities</a:t>
            </a:r>
          </a:p>
        </p:txBody>
      </p:sp>
      <p:sp>
        <p:nvSpPr>
          <p:cNvPr id="6147" name="Content Placeholder 2"/>
          <p:cNvSpPr>
            <a:spLocks noGrp="1"/>
          </p:cNvSpPr>
          <p:nvPr>
            <p:ph idx="1"/>
          </p:nvPr>
        </p:nvSpPr>
        <p:spPr>
          <a:xfrm>
            <a:off x="468313" y="1600200"/>
            <a:ext cx="8218487" cy="4525963"/>
          </a:xfrm>
        </p:spPr>
        <p:txBody>
          <a:bodyPr/>
          <a:lstStyle/>
          <a:p>
            <a:pPr>
              <a:lnSpc>
                <a:spcPct val="150000"/>
              </a:lnSpc>
              <a:spcBef>
                <a:spcPct val="0"/>
              </a:spcBef>
            </a:pPr>
            <a:r>
              <a:rPr lang="es-CO" altLang="pt-BR" dirty="0">
                <a:latin typeface="Arial" charset="0"/>
                <a:cs typeface="Arial" charset="0"/>
              </a:rPr>
              <a:t>December 9th: </a:t>
            </a:r>
            <a:r>
              <a:rPr lang="en-US" altLang="pt-BR" dirty="0">
                <a:latin typeface="Arial" charset="0"/>
                <a:cs typeface="Arial" charset="0"/>
              </a:rPr>
              <a:t>activities in all countries promoted by affiliates</a:t>
            </a:r>
            <a:r>
              <a:rPr lang="es-CO" altLang="pt-BR" dirty="0">
                <a:latin typeface="Arial" charset="0"/>
                <a:cs typeface="Arial" charset="0"/>
              </a:rPr>
              <a:t>.</a:t>
            </a:r>
          </a:p>
          <a:p>
            <a:pPr>
              <a:lnSpc>
                <a:spcPct val="150000"/>
              </a:lnSpc>
              <a:spcBef>
                <a:spcPct val="0"/>
              </a:spcBef>
            </a:pPr>
            <a:r>
              <a:rPr lang="es-CO" altLang="pt-BR" dirty="0">
                <a:latin typeface="Arial" charset="0"/>
                <a:cs typeface="Arial" charset="0"/>
              </a:rPr>
              <a:t>April 22: </a:t>
            </a:r>
            <a:r>
              <a:rPr lang="en-US" altLang="pt-BR" dirty="0">
                <a:latin typeface="Arial" charset="0"/>
                <a:cs typeface="Arial" charset="0"/>
              </a:rPr>
              <a:t>workshop in Mexico on the occasion of </a:t>
            </a:r>
            <a:r>
              <a:rPr lang="es-CO" altLang="pt-BR" dirty="0">
                <a:latin typeface="Arial" charset="0"/>
                <a:cs typeface="Arial" charset="0"/>
              </a:rPr>
              <a:t>IAMRECON.</a:t>
            </a:r>
          </a:p>
          <a:p>
            <a:pPr>
              <a:lnSpc>
                <a:spcPct val="150000"/>
              </a:lnSpc>
              <a:spcBef>
                <a:spcPct val="0"/>
              </a:spcBef>
            </a:pPr>
            <a:r>
              <a:rPr lang="en-US" altLang="pt-BR" dirty="0">
                <a:latin typeface="Arial" charset="0"/>
                <a:cs typeface="Arial" charset="0"/>
              </a:rPr>
              <a:t>June 16th and 17th in Canada</a:t>
            </a:r>
            <a:r>
              <a:rPr lang="es-CO" altLang="pt-BR" dirty="0">
                <a:latin typeface="Arial" charset="0"/>
                <a:cs typeface="Arial" charset="0"/>
              </a:rPr>
              <a:t>: Forum Against Corruption.</a:t>
            </a:r>
          </a:p>
          <a:p>
            <a:pPr>
              <a:lnSpc>
                <a:spcPct val="150000"/>
              </a:lnSpc>
              <a:spcBef>
                <a:spcPct val="0"/>
              </a:spcBef>
            </a:pPr>
            <a:r>
              <a:rPr lang="es-CO" altLang="pt-BR" dirty="0">
                <a:latin typeface="Arial" charset="0"/>
                <a:cs typeface="Arial" charset="0"/>
              </a:rPr>
              <a:t>June 23rd: </a:t>
            </a:r>
            <a:r>
              <a:rPr lang="en-US" altLang="pt-BR" dirty="0">
                <a:latin typeface="Arial" charset="0"/>
                <a:cs typeface="Arial" charset="0"/>
              </a:rPr>
              <a:t>World Day of Public Services</a:t>
            </a:r>
            <a:r>
              <a:rPr lang="es-CO" altLang="pt-BR" dirty="0">
                <a:latin typeface="Arial" charset="0"/>
                <a:cs typeface="Arial" charset="0"/>
              </a:rPr>
              <a:t>: activities in each country.</a:t>
            </a:r>
          </a:p>
          <a:p>
            <a:pPr>
              <a:lnSpc>
                <a:spcPct val="150000"/>
              </a:lnSpc>
              <a:spcBef>
                <a:spcPct val="0"/>
              </a:spcBef>
            </a:pPr>
            <a:endParaRPr lang="es-CO" altLang="pt-BR" dirty="0"/>
          </a:p>
        </p:txBody>
      </p:sp>
      <p:pic>
        <p:nvPicPr>
          <p:cNvPr id="614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2575" y="6151612"/>
            <a:ext cx="1435090" cy="7485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0189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endParaRPr lang="en-GB" altLang="pt-BR" smtClean="0">
              <a:solidFill>
                <a:srgbClr val="57576E"/>
              </a:solidFill>
            </a:endParaRPr>
          </a:p>
        </p:txBody>
      </p:sp>
      <p:pic>
        <p:nvPicPr>
          <p:cNvPr id="18435" name="Picture 4" descr="SP_QPS_PublicServicesDay_Web.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192088"/>
            <a:ext cx="9144000" cy="647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ilho">
  <a:themeElements>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Escritório Clássico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rilho">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rilho">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Clarity</Template>
  <TotalTime>3131</TotalTime>
  <Words>2902</Words>
  <Application>Microsoft Office PowerPoint</Application>
  <PresentationFormat>Apresentação na tela (4:3)</PresentationFormat>
  <Paragraphs>102</Paragraphs>
  <Slides>9</Slides>
  <Notes>9</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Brilho</vt:lpstr>
      <vt:lpstr>Conclusions from Corruption/Tax Justice Workshop Chile, October 7-8, 2014</vt:lpstr>
      <vt:lpstr> About corruption and tax justice</vt:lpstr>
      <vt:lpstr>About corruption and tax justice</vt:lpstr>
      <vt:lpstr>Approved proposals: 1 - Training and sensitization</vt:lpstr>
      <vt:lpstr>Approved proposals: 2 - Organization </vt:lpstr>
      <vt:lpstr> Approved Proposals: 3 - Action</vt:lpstr>
      <vt:lpstr>Approved Proposals: 4 - Alliances</vt:lpstr>
      <vt:lpstr>Approved proposals: 5 - upcoming activities</vt:lpstr>
      <vt:lpstr>Apresentação do PowerPoint</vt:lpstr>
    </vt:vector>
  </TitlesOfParts>
  <Company>Public Services International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Peter Waldorff</dc:creator>
  <cp:lastModifiedBy>Jocelio</cp:lastModifiedBy>
  <cp:revision>446</cp:revision>
  <dcterms:created xsi:type="dcterms:W3CDTF">2011-04-13T20:32:33Z</dcterms:created>
  <dcterms:modified xsi:type="dcterms:W3CDTF">2014-10-22T04:10:47Z</dcterms:modified>
</cp:coreProperties>
</file>