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6" r:id="rId4"/>
    <p:sldId id="264" r:id="rId5"/>
    <p:sldId id="267" r:id="rId6"/>
    <p:sldId id="261" r:id="rId7"/>
    <p:sldId id="268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5595C-5E89-4B55-BC83-CFB68E425B9E}" type="datetimeFigureOut">
              <a:rPr lang="es-PE" smtClean="0"/>
              <a:t>23/04/2015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37787-3E5D-439E-B746-A5D63A5C554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037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7787-3E5D-439E-B746-A5D63A5C5542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87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4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2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09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5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3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35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1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2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5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0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FCF47-BB54-4F02-83B2-C61F03BFC735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D5E9-95B5-472F-BC63-E856041BB0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6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4941168"/>
            <a:ext cx="7772400" cy="1470025"/>
          </a:xfrm>
        </p:spPr>
        <p:txBody>
          <a:bodyPr/>
          <a:lstStyle/>
          <a:p>
            <a:r>
              <a:rPr lang="fr-FR" b="1" dirty="0" smtClean="0"/>
              <a:t>CONCLUSIONES Y PROPUESTAS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617" y="2780928"/>
            <a:ext cx="6400800" cy="1752600"/>
          </a:xfrm>
        </p:spPr>
        <p:txBody>
          <a:bodyPr/>
          <a:lstStyle/>
          <a:p>
            <a:r>
              <a:rPr lang="en-GB" b="1" dirty="0" smtClean="0"/>
              <a:t>TALLER TEMATICO </a:t>
            </a:r>
          </a:p>
          <a:p>
            <a:r>
              <a:rPr lang="en-GB" b="1" dirty="0" smtClean="0"/>
              <a:t>CAMBIO CLIMATICO Y DESASTRES AMBIENTALES  </a:t>
            </a:r>
            <a:endParaRPr lang="en-GB" b="1" dirty="0"/>
          </a:p>
        </p:txBody>
      </p:sp>
      <p:pic>
        <p:nvPicPr>
          <p:cNvPr id="4" name="5 Imagen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0"/>
            <a:ext cx="87852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err="1" smtClean="0"/>
              <a:t>Elementos</a:t>
            </a:r>
            <a:r>
              <a:rPr lang="fr-FR" dirty="0" smtClean="0"/>
              <a:t> de </a:t>
            </a:r>
            <a:r>
              <a:rPr lang="fr-FR" dirty="0" err="1" smtClean="0"/>
              <a:t>contexto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40000" lnSpcReduction="20000"/>
          </a:bodyPr>
          <a:lstStyle/>
          <a:p>
            <a:r>
              <a:rPr lang="es-ES_tradnl" sz="6400" dirty="0" smtClean="0"/>
              <a:t>Modelo de producción y consumo insustentable (negativo para trabajadores/as, distribución riqueza, medio ambiente, salud) . Es necesario  dirigirnos hacia un modelo económico  justo, eficiente y sustentable</a:t>
            </a:r>
          </a:p>
          <a:p>
            <a:r>
              <a:rPr lang="es-ES_tradnl" sz="6400" dirty="0" smtClean="0"/>
              <a:t>El </a:t>
            </a:r>
            <a:r>
              <a:rPr lang="es-ES_tradnl" sz="6400" dirty="0" smtClean="0"/>
              <a:t>sistema actual genera también graves problemas de salud y ambientales vinculados a la minería y a la contaminación del agua por sustancias químicas</a:t>
            </a:r>
          </a:p>
          <a:p>
            <a:r>
              <a:rPr lang="es-ES_tradnl" sz="6400" dirty="0" smtClean="0"/>
              <a:t>Especial </a:t>
            </a:r>
            <a:r>
              <a:rPr lang="es-ES_tradnl" sz="6400" dirty="0" smtClean="0"/>
              <a:t>vulnerabilidad a los impactos del cambio </a:t>
            </a:r>
            <a:r>
              <a:rPr lang="es-ES_tradnl" sz="6400" dirty="0" smtClean="0"/>
              <a:t>climático </a:t>
            </a:r>
            <a:r>
              <a:rPr lang="es-ES_tradnl" sz="6400" dirty="0" smtClean="0"/>
              <a:t>en América central y el caribe</a:t>
            </a:r>
          </a:p>
          <a:p>
            <a:r>
              <a:rPr lang="es-ES_tradnl" sz="6400" dirty="0" smtClean="0"/>
              <a:t>El Cambio </a:t>
            </a:r>
            <a:r>
              <a:rPr lang="es-ES_tradnl" sz="6400" dirty="0" smtClean="0"/>
              <a:t>climático </a:t>
            </a:r>
            <a:r>
              <a:rPr lang="es-ES_tradnl" sz="6400" dirty="0" smtClean="0"/>
              <a:t>tiene ya consecuencias en distintos aspectos de los servicios públicos (salud, agua, energía, protección civil, infraestructuras)</a:t>
            </a:r>
          </a:p>
          <a:p>
            <a:r>
              <a:rPr lang="es-ES_tradnl" sz="6400" dirty="0" smtClean="0"/>
              <a:t>La </a:t>
            </a:r>
            <a:r>
              <a:rPr lang="es-ES_tradnl" sz="6400" dirty="0" smtClean="0"/>
              <a:t>sobreexplotación </a:t>
            </a:r>
            <a:r>
              <a:rPr lang="es-ES_tradnl" sz="6400" dirty="0" smtClean="0"/>
              <a:t>de recursos naturales tiene consecuencias directas en los medios de sustento de las comunidades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3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err="1" smtClean="0"/>
              <a:t>Elementos</a:t>
            </a:r>
            <a:r>
              <a:rPr lang="fr-FR" dirty="0" smtClean="0"/>
              <a:t> de </a:t>
            </a:r>
            <a:r>
              <a:rPr lang="fr-FR" dirty="0" err="1" smtClean="0"/>
              <a:t>contexto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32500" lnSpcReduction="20000"/>
          </a:bodyPr>
          <a:lstStyle/>
          <a:p>
            <a:r>
              <a:rPr lang="es-ES_tradnl" sz="6400" dirty="0" smtClean="0"/>
              <a:t>Se </a:t>
            </a:r>
            <a:r>
              <a:rPr lang="es-ES_tradnl" sz="6400" dirty="0" smtClean="0"/>
              <a:t>reconoce que los esfuerzos hechos en muchos países del continente  en pos de un desarrollo socialmente justo </a:t>
            </a:r>
            <a:r>
              <a:rPr lang="es-ES_tradnl" sz="6400" dirty="0" smtClean="0"/>
              <a:t> </a:t>
            </a:r>
            <a:r>
              <a:rPr lang="es-ES_tradnl" sz="6400" dirty="0" smtClean="0"/>
              <a:t>se han realizado sin integrar cuestiones ambientales , y ello deja poco espacio a los países mas vulnerables para su desarrollo. La inercia del modelo puede ser difícil de vencer pero como sindicatos podemos intentar sustentar alternativas y sensibilizar a las cuestiones ambientales</a:t>
            </a:r>
          </a:p>
          <a:p>
            <a:r>
              <a:rPr lang="es-ES_tradnl" sz="6400" dirty="0" smtClean="0"/>
              <a:t>Es preciso combatir la opacidad de la industria de los combustibles fósiles  que es  una de las grandes responsables del problema. La misma debe pagar por sus impactos. </a:t>
            </a:r>
          </a:p>
          <a:p>
            <a:r>
              <a:rPr lang="es-ES_tradnl" sz="6400" dirty="0" smtClean="0"/>
              <a:t>Las decisiones relativas a la </a:t>
            </a:r>
            <a:r>
              <a:rPr lang="es-ES_tradnl" sz="6400" dirty="0" smtClean="0"/>
              <a:t>energía </a:t>
            </a:r>
            <a:r>
              <a:rPr lang="es-ES_tradnl" sz="6400" dirty="0" smtClean="0"/>
              <a:t>no </a:t>
            </a:r>
            <a:r>
              <a:rPr lang="es-ES_tradnl" sz="6400" dirty="0" smtClean="0"/>
              <a:t>deberían </a:t>
            </a:r>
            <a:r>
              <a:rPr lang="es-ES_tradnl" sz="6400" dirty="0" smtClean="0"/>
              <a:t>ser dejadas en manos de las corporaciones. En dichas decisiones se debe tener en cuenta el impacto de distintas opciones </a:t>
            </a:r>
            <a:r>
              <a:rPr lang="es-ES_tradnl" sz="6400" dirty="0" smtClean="0"/>
              <a:t>energéticas </a:t>
            </a:r>
            <a:r>
              <a:rPr lang="es-ES_tradnl" sz="6400" dirty="0" smtClean="0"/>
              <a:t>sobre distintas dimensiones ambientales</a:t>
            </a:r>
          </a:p>
          <a:p>
            <a:r>
              <a:rPr lang="es-ES_tradnl" sz="6400" dirty="0" smtClean="0"/>
              <a:t>Tenemos como sindicatos la responsabilidad enfrentar esta </a:t>
            </a:r>
            <a:r>
              <a:rPr lang="es-ES_tradnl" sz="6400" dirty="0" smtClean="0"/>
              <a:t>cuestión. </a:t>
            </a:r>
            <a:r>
              <a:rPr lang="es-ES_tradnl" sz="6400" dirty="0" smtClean="0"/>
              <a:t>Hacerlo nos ofrece también la posibilidad de construir un puente con la comunidad</a:t>
            </a:r>
          </a:p>
          <a:p>
            <a:r>
              <a:rPr lang="es-ES_tradnl" sz="6400" dirty="0" smtClean="0"/>
              <a:t>Necesitamos un cambio cultural, para lo cual es preciso promover la </a:t>
            </a:r>
            <a:r>
              <a:rPr lang="es-ES_tradnl" sz="6400" dirty="0" smtClean="0"/>
              <a:t>educación </a:t>
            </a:r>
            <a:r>
              <a:rPr lang="es-ES_tradnl" sz="6400" dirty="0" smtClean="0"/>
              <a:t>al desarrollo sustentable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2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Propuestas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sobre medio </a:t>
            </a:r>
            <a:r>
              <a:rPr lang="fr-FR" dirty="0" err="1" smtClean="0"/>
              <a:t>ambiente</a:t>
            </a:r>
            <a:r>
              <a:rPr lang="fr-FR" dirty="0" smtClean="0"/>
              <a:t> y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climático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_tradnl" sz="4500" dirty="0" smtClean="0"/>
              <a:t>Demandas al gobierno como tomador de decisiones</a:t>
            </a:r>
          </a:p>
          <a:p>
            <a:pPr lvl="1"/>
            <a:r>
              <a:rPr lang="es-ES_tradnl" sz="3600" dirty="0" smtClean="0"/>
              <a:t>Aumento de la ambición en políticas climáticas para limitar aumento de temperaturas a menos de 2°C</a:t>
            </a:r>
          </a:p>
          <a:p>
            <a:pPr lvl="1"/>
            <a:r>
              <a:rPr lang="es-ES_tradnl" sz="3600" dirty="0" smtClean="0"/>
              <a:t>Asegurarse que las políticas de adaptación son definidas para proteger a los mas vulnerables y al empleo</a:t>
            </a:r>
          </a:p>
          <a:p>
            <a:pPr lvl="1"/>
            <a:r>
              <a:rPr lang="es-ES_tradnl" sz="3600" dirty="0" smtClean="0"/>
              <a:t>Apoyar la </a:t>
            </a:r>
            <a:r>
              <a:rPr lang="es-ES_tradnl" sz="3600" dirty="0" smtClean="0"/>
              <a:t>inversión </a:t>
            </a:r>
            <a:r>
              <a:rPr lang="es-ES_tradnl" sz="3600" dirty="0" smtClean="0"/>
              <a:t>en </a:t>
            </a:r>
            <a:r>
              <a:rPr lang="es-ES_tradnl" sz="3600" dirty="0" smtClean="0"/>
              <a:t>creación </a:t>
            </a:r>
            <a:r>
              <a:rPr lang="es-ES_tradnl" sz="3600" dirty="0" smtClean="0"/>
              <a:t>de empleo en sectores que reducen el impacto ambiental de la </a:t>
            </a:r>
            <a:r>
              <a:rPr lang="es-ES_tradnl" sz="3600" dirty="0" smtClean="0"/>
              <a:t>producción </a:t>
            </a:r>
            <a:r>
              <a:rPr lang="es-ES_tradnl" sz="3600" dirty="0" smtClean="0"/>
              <a:t>(empleo verde/sustentable)  en el sector publico. </a:t>
            </a:r>
          </a:p>
          <a:p>
            <a:pPr lvl="1"/>
            <a:r>
              <a:rPr lang="es-ES_tradnl" sz="3600" dirty="0" smtClean="0"/>
              <a:t>Respetar y reforzar leyes de protección ambiental, asegurar recursos </a:t>
            </a:r>
            <a:r>
              <a:rPr lang="es-ES_tradnl" sz="3600" dirty="0" smtClean="0"/>
              <a:t>públicos </a:t>
            </a:r>
            <a:r>
              <a:rPr lang="es-ES_tradnl" sz="3600" dirty="0" smtClean="0"/>
              <a:t>a las agencias de </a:t>
            </a:r>
            <a:r>
              <a:rPr lang="es-ES_tradnl" sz="3600" dirty="0" smtClean="0"/>
              <a:t>protección </a:t>
            </a:r>
            <a:r>
              <a:rPr lang="es-ES_tradnl" sz="3600" dirty="0" smtClean="0"/>
              <a:t>ambiental</a:t>
            </a:r>
          </a:p>
          <a:p>
            <a:pPr lvl="1"/>
            <a:r>
              <a:rPr lang="es-ES_tradnl" sz="3600" dirty="0" smtClean="0"/>
              <a:t>Asegurar una transición justa para los trabajadores de sectores que necesitan transformarse</a:t>
            </a:r>
          </a:p>
          <a:p>
            <a:pPr lvl="1"/>
            <a:r>
              <a:rPr lang="es-ES_tradnl" sz="3600" dirty="0" smtClean="0"/>
              <a:t>Frenar procesos de privatización de bienes comunes (pe agua, bosques, energía) </a:t>
            </a:r>
          </a:p>
        </p:txBody>
      </p:sp>
    </p:spTree>
    <p:extLst>
      <p:ext uri="{BB962C8B-B14F-4D97-AF65-F5344CB8AC3E}">
        <p14:creationId xmlns:p14="http://schemas.microsoft.com/office/powerpoint/2010/main" val="12926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Propuestas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sobre medio </a:t>
            </a:r>
            <a:r>
              <a:rPr lang="fr-FR" dirty="0" err="1" smtClean="0"/>
              <a:t>ambiente</a:t>
            </a:r>
            <a:r>
              <a:rPr lang="fr-FR" dirty="0" smtClean="0"/>
              <a:t> y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climático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_tradnl" sz="5900" b="1" dirty="0" smtClean="0"/>
              <a:t>Demandas al gobierno como tomador de decisiones</a:t>
            </a:r>
          </a:p>
          <a:p>
            <a:pPr lvl="1"/>
            <a:r>
              <a:rPr lang="es-ES_tradnl" sz="3600" dirty="0" smtClean="0"/>
              <a:t>Apoyar </a:t>
            </a:r>
            <a:r>
              <a:rPr lang="es-ES_tradnl" sz="3600" dirty="0" smtClean="0"/>
              <a:t>políticas energéticas sustentables e integradas a nivel regional. Se debe promover un control publico de la nueva matriz </a:t>
            </a:r>
            <a:r>
              <a:rPr lang="es-ES_tradnl" sz="3600" dirty="0" smtClean="0"/>
              <a:t>energética </a:t>
            </a:r>
            <a:r>
              <a:rPr lang="es-ES_tradnl" sz="3600" dirty="0" smtClean="0"/>
              <a:t>renovable </a:t>
            </a:r>
          </a:p>
          <a:p>
            <a:pPr lvl="1"/>
            <a:r>
              <a:rPr lang="es-ES_tradnl" sz="3600" dirty="0" smtClean="0"/>
              <a:t>La protección ambiental  debe ser promovida en vinculo con justicia social (incluida la </a:t>
            </a:r>
            <a:r>
              <a:rPr lang="es-ES_tradnl" sz="3600" dirty="0" smtClean="0"/>
              <a:t>protección </a:t>
            </a:r>
            <a:r>
              <a:rPr lang="es-ES_tradnl" sz="3600" dirty="0" smtClean="0"/>
              <a:t>de comunidades </a:t>
            </a:r>
            <a:r>
              <a:rPr lang="es-ES_tradnl" sz="3600" dirty="0" smtClean="0"/>
              <a:t>autóctonas </a:t>
            </a:r>
            <a:r>
              <a:rPr lang="es-ES_tradnl" sz="3600" dirty="0" smtClean="0"/>
              <a:t>frente a </a:t>
            </a:r>
            <a:r>
              <a:rPr lang="es-ES_tradnl" sz="3600" dirty="0" smtClean="0"/>
              <a:t>políticas </a:t>
            </a:r>
            <a:r>
              <a:rPr lang="es-ES_tradnl" sz="3600" dirty="0" smtClean="0"/>
              <a:t>ambientales que los </a:t>
            </a:r>
            <a:r>
              <a:rPr lang="es-ES_tradnl" sz="3600" dirty="0" smtClean="0"/>
              <a:t>privarían </a:t>
            </a:r>
            <a:r>
              <a:rPr lang="es-ES_tradnl" sz="3600" dirty="0" smtClean="0"/>
              <a:t>de su sustento) </a:t>
            </a:r>
          </a:p>
          <a:p>
            <a:pPr lvl="1"/>
            <a:r>
              <a:rPr lang="es-ES_tradnl" sz="3600" dirty="0" smtClean="0"/>
              <a:t>Integrar cuestiones ambientales y de cambio climático en los currículos escolares</a:t>
            </a:r>
          </a:p>
          <a:p>
            <a:pPr lvl="1"/>
            <a:r>
              <a:rPr lang="es-ES_tradnl" sz="3600" dirty="0" smtClean="0"/>
              <a:t>Necesidad de regular las industrias extractivas  para mayor transparencia y control; las ganancias de las extractivas debe ser trasladadas a  invertir en industrias alternativas </a:t>
            </a:r>
          </a:p>
          <a:p>
            <a:pPr lvl="1"/>
            <a:r>
              <a:rPr lang="es-ES_tradnl" sz="3600" dirty="0" smtClean="0"/>
              <a:t>Facilitar el </a:t>
            </a:r>
            <a:r>
              <a:rPr lang="es-ES_tradnl" sz="3600" dirty="0" smtClean="0"/>
              <a:t>acceso </a:t>
            </a:r>
            <a:r>
              <a:rPr lang="es-ES_tradnl" sz="3600" dirty="0" smtClean="0"/>
              <a:t>a </a:t>
            </a:r>
            <a:r>
              <a:rPr lang="es-ES_tradnl" sz="3600" dirty="0" smtClean="0"/>
              <a:t>micro generación </a:t>
            </a:r>
            <a:r>
              <a:rPr lang="es-ES_tradnl" sz="3600" dirty="0" smtClean="0"/>
              <a:t>por </a:t>
            </a:r>
            <a:r>
              <a:rPr lang="es-ES_tradnl" sz="3600" dirty="0" smtClean="0"/>
              <a:t>vía </a:t>
            </a:r>
            <a:r>
              <a:rPr lang="es-ES_tradnl" sz="3600" dirty="0" smtClean="0"/>
              <a:t>de </a:t>
            </a:r>
            <a:r>
              <a:rPr lang="es-ES_tradnl" sz="3600" dirty="0" smtClean="0"/>
              <a:t>energías </a:t>
            </a:r>
            <a:r>
              <a:rPr lang="es-ES_tradnl" sz="3600" dirty="0" smtClean="0"/>
              <a:t>renovables para los hogares</a:t>
            </a:r>
          </a:p>
          <a:p>
            <a:pPr lvl="1"/>
            <a:r>
              <a:rPr lang="es-ES_tradnl" sz="3600" dirty="0" smtClean="0"/>
              <a:t>La carga del aumento de los precios de la </a:t>
            </a:r>
            <a:r>
              <a:rPr lang="es-ES_tradnl" sz="3600" dirty="0" smtClean="0"/>
              <a:t>energía debería </a:t>
            </a:r>
            <a:r>
              <a:rPr lang="es-ES_tradnl" sz="3600" dirty="0" smtClean="0"/>
              <a:t>repercutirse </a:t>
            </a:r>
            <a:r>
              <a:rPr lang="es-ES_tradnl" sz="3600" dirty="0" smtClean="0"/>
              <a:t>equitativamente </a:t>
            </a:r>
            <a:r>
              <a:rPr lang="es-ES_tradnl" sz="3600" dirty="0" smtClean="0"/>
              <a:t>entre los grandes consumidores </a:t>
            </a:r>
            <a:r>
              <a:rPr lang="es-ES_tradnl" sz="3600" dirty="0" smtClean="0"/>
              <a:t>(minería, </a:t>
            </a:r>
            <a:r>
              <a:rPr lang="es-ES_tradnl" sz="3600" dirty="0" smtClean="0"/>
              <a:t>industria) y los consumidores finales, ya que esta ahora el peso es sobre todo soportado por los </a:t>
            </a:r>
            <a:r>
              <a:rPr lang="es-ES_tradnl" sz="3600" dirty="0" smtClean="0"/>
              <a:t>últimos</a:t>
            </a:r>
            <a:endParaRPr lang="es-ES_tradnl" sz="3600" dirty="0" smtClean="0"/>
          </a:p>
        </p:txBody>
      </p:sp>
    </p:spTree>
    <p:extLst>
      <p:ext uri="{BB962C8B-B14F-4D97-AF65-F5344CB8AC3E}">
        <p14:creationId xmlns:p14="http://schemas.microsoft.com/office/powerpoint/2010/main" val="26683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Propuestas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sobre medio </a:t>
            </a:r>
            <a:r>
              <a:rPr lang="fr-FR" dirty="0" err="1" smtClean="0"/>
              <a:t>ambiente</a:t>
            </a:r>
            <a:r>
              <a:rPr lang="fr-FR" dirty="0" smtClean="0"/>
              <a:t> y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climático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sz="4400" b="1" dirty="0" smtClean="0"/>
              <a:t>Demandas a la </a:t>
            </a:r>
            <a:r>
              <a:rPr lang="es-ES_tradnl" sz="4400" b="1" dirty="0" smtClean="0"/>
              <a:t>ISP</a:t>
            </a:r>
            <a:endParaRPr lang="es-ES_tradnl" sz="4400" b="1" dirty="0" smtClean="0"/>
          </a:p>
          <a:p>
            <a:pPr lvl="1"/>
            <a:r>
              <a:rPr lang="es-ES_tradnl" dirty="0" smtClean="0"/>
              <a:t>Movilizarse en pos de una presencia ambiciosa de sindicatos de servicios públicos en la COP21 y mas allá, en </a:t>
            </a:r>
            <a:r>
              <a:rPr lang="es-ES_tradnl" dirty="0" smtClean="0"/>
              <a:t>cooperación </a:t>
            </a:r>
            <a:r>
              <a:rPr lang="es-ES_tradnl" dirty="0" smtClean="0"/>
              <a:t>con la CSI y otras federaciones sindicales internacionales. Es preciso que la voz sindical sea fuerte en ese proceso, vinculando  al cc con otras luchas sociales</a:t>
            </a:r>
          </a:p>
          <a:p>
            <a:pPr lvl="1"/>
            <a:r>
              <a:rPr lang="es-ES_tradnl" dirty="0" smtClean="0"/>
              <a:t>Reforzar herramientas de sensibilización y formación sindical sobre cuestiones ambientales</a:t>
            </a:r>
          </a:p>
          <a:p>
            <a:pPr lvl="1"/>
            <a:r>
              <a:rPr lang="es-ES_tradnl" dirty="0" smtClean="0"/>
              <a:t>Promover solidaridad entre sindicatos sobre estos temas</a:t>
            </a:r>
          </a:p>
          <a:p>
            <a:pPr lvl="1"/>
            <a:r>
              <a:rPr lang="es-ES_tradnl" dirty="0" smtClean="0"/>
              <a:t>Crear una red de sindicatos interesados en apoyar y coordinar acciones de respuesta a desastres </a:t>
            </a:r>
          </a:p>
          <a:p>
            <a:pPr lvl="1"/>
            <a:r>
              <a:rPr lang="es-ES_tradnl" dirty="0" smtClean="0"/>
              <a:t>Desarrollar una </a:t>
            </a:r>
            <a:r>
              <a:rPr lang="es-ES_tradnl" dirty="0" smtClean="0"/>
              <a:t>reflexión </a:t>
            </a:r>
            <a:r>
              <a:rPr lang="es-ES_tradnl" dirty="0" smtClean="0"/>
              <a:t>propia sobre mecanismos de </a:t>
            </a:r>
            <a:r>
              <a:rPr lang="es-ES_tradnl" dirty="0" smtClean="0"/>
              <a:t>reducción </a:t>
            </a:r>
            <a:r>
              <a:rPr lang="es-ES_tradnl" dirty="0" smtClean="0"/>
              <a:t>de emisiones (</a:t>
            </a:r>
            <a:r>
              <a:rPr lang="es-ES_tradnl" dirty="0" err="1" smtClean="0"/>
              <a:t>p.e</a:t>
            </a:r>
            <a:r>
              <a:rPr lang="es-ES_tradnl" dirty="0" smtClean="0"/>
              <a:t>. mecanismos de mercado)</a:t>
            </a:r>
          </a:p>
          <a:p>
            <a:pPr lvl="1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2926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Propuestas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sobre medio </a:t>
            </a:r>
            <a:r>
              <a:rPr lang="fr-FR" dirty="0" err="1" smtClean="0"/>
              <a:t>ambiente</a:t>
            </a:r>
            <a:r>
              <a:rPr lang="fr-FR" dirty="0" smtClean="0"/>
              <a:t> y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climático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Demandas a la </a:t>
            </a:r>
            <a:r>
              <a:rPr lang="es-ES_tradnl" dirty="0" smtClean="0"/>
              <a:t>ISP</a:t>
            </a:r>
            <a:endParaRPr lang="es-ES_tradnl" dirty="0" smtClean="0"/>
          </a:p>
          <a:p>
            <a:pPr lvl="1"/>
            <a:r>
              <a:rPr lang="es-ES_tradnl" dirty="0" smtClean="0"/>
              <a:t>Promover </a:t>
            </a:r>
            <a:r>
              <a:rPr lang="es-ES_tradnl" dirty="0" smtClean="0"/>
              <a:t>un rol mas activo de la ISP en el marco de la iniciativa empleo verde  de la OIT</a:t>
            </a:r>
          </a:p>
          <a:p>
            <a:pPr lvl="1"/>
            <a:r>
              <a:rPr lang="es-ES_tradnl" dirty="0" smtClean="0"/>
              <a:t>Desarrollar una campana con otras organizaciones sindicales internacionales en torno a este tema y mostrar el compromiso sindical por el ambiente y el clima, por ejemplo un </a:t>
            </a:r>
            <a:r>
              <a:rPr lang="es-ES_tradnl" dirty="0" smtClean="0"/>
              <a:t>Día </a:t>
            </a:r>
            <a:r>
              <a:rPr lang="es-ES_tradnl" dirty="0" smtClean="0"/>
              <a:t>Mundial de </a:t>
            </a:r>
            <a:r>
              <a:rPr lang="es-ES_tradnl" dirty="0" smtClean="0"/>
              <a:t>Acción </a:t>
            </a:r>
            <a:r>
              <a:rPr lang="es-ES_tradnl" dirty="0" smtClean="0"/>
              <a:t>que </a:t>
            </a:r>
            <a:r>
              <a:rPr lang="es-ES_tradnl" dirty="0" smtClean="0"/>
              <a:t>podría </a:t>
            </a:r>
            <a:r>
              <a:rPr lang="es-ES_tradnl" dirty="0" smtClean="0"/>
              <a:t>coincidir este ano con el </a:t>
            </a:r>
            <a:r>
              <a:rPr lang="es-ES_tradnl" dirty="0" smtClean="0"/>
              <a:t>día </a:t>
            </a:r>
            <a:r>
              <a:rPr lang="es-ES_tradnl" dirty="0" smtClean="0"/>
              <a:t>de los servicios </a:t>
            </a:r>
            <a:r>
              <a:rPr lang="es-ES_tradnl" dirty="0" smtClean="0"/>
              <a:t>públicos </a:t>
            </a:r>
            <a:r>
              <a:rPr lang="es-ES_tradnl" dirty="0" smtClean="0"/>
              <a:t>con materiales para </a:t>
            </a:r>
            <a:r>
              <a:rPr lang="es-ES_tradnl" dirty="0" smtClean="0"/>
              <a:t>acompañar </a:t>
            </a:r>
            <a:r>
              <a:rPr lang="es-ES_tradnl" dirty="0" smtClean="0"/>
              <a:t>a los sindicatos que quieran destacar el tema</a:t>
            </a:r>
          </a:p>
          <a:p>
            <a:pPr lvl="1"/>
            <a:r>
              <a:rPr lang="es-ES_tradnl" dirty="0" smtClean="0"/>
              <a:t>Hacer una evaluación de la implementación de los compromisos de la conferencia sobre este tema en la próxima IAMRECON, </a:t>
            </a:r>
            <a:r>
              <a:rPr lang="es-ES_tradnl" dirty="0" smtClean="0"/>
              <a:t>así </a:t>
            </a:r>
            <a:r>
              <a:rPr lang="es-ES_tradnl" dirty="0" smtClean="0"/>
              <a:t>como en las reuniones subregionales</a:t>
            </a:r>
          </a:p>
          <a:p>
            <a:pPr lvl="1"/>
            <a:r>
              <a:rPr lang="es-ES_tradnl" dirty="0" smtClean="0"/>
              <a:t>Crear una coordinación sindical sobre temas ambientales  a nivel global para poder compartir </a:t>
            </a:r>
            <a:r>
              <a:rPr lang="es-ES_tradnl" dirty="0" smtClean="0"/>
              <a:t>información </a:t>
            </a:r>
            <a:endParaRPr lang="es-ES_tradnl" dirty="0" smtClean="0"/>
          </a:p>
          <a:p>
            <a:pPr marL="457200" lvl="1" indent="0">
              <a:buNone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8443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Propuestas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sobre medio </a:t>
            </a:r>
            <a:r>
              <a:rPr lang="fr-FR" dirty="0" err="1" smtClean="0"/>
              <a:t>ambiente</a:t>
            </a:r>
            <a:r>
              <a:rPr lang="fr-FR" dirty="0" smtClean="0"/>
              <a:t> y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climático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b="1" dirty="0" smtClean="0"/>
              <a:t>Compromisos de los afiliados</a:t>
            </a:r>
          </a:p>
          <a:p>
            <a:pPr lvl="1"/>
            <a:r>
              <a:rPr lang="es-ES_tradnl" dirty="0" smtClean="0"/>
              <a:t>Integrar cuestiones ambientales a convenios colectivos</a:t>
            </a:r>
          </a:p>
          <a:p>
            <a:pPr lvl="1"/>
            <a:r>
              <a:rPr lang="es-ES_tradnl" dirty="0" smtClean="0"/>
              <a:t>Promover compras publicas sustentables</a:t>
            </a:r>
          </a:p>
          <a:p>
            <a:pPr lvl="1">
              <a:buFontTx/>
              <a:buChar char="-"/>
            </a:pPr>
            <a:r>
              <a:rPr lang="es-ES_tradnl" dirty="0" smtClean="0"/>
              <a:t>Promover alianzas con otras organizaciones sindicales y otros sectores de la sociedad civil, movimientos sociales, ambientalistas, de mujeres, indígenas, investigadores independientes</a:t>
            </a:r>
          </a:p>
          <a:p>
            <a:pPr lvl="1">
              <a:buFontTx/>
              <a:buChar char="-"/>
            </a:pPr>
            <a:r>
              <a:rPr lang="es-ES_tradnl" dirty="0" smtClean="0"/>
              <a:t>Apoyar políticas publicas que vayan en el sentido de un cambio en los patrones de producción y consumo, incluidos los objetivos de energía renovable, eficiencia y ahorro energético y trasladarlos a los lugares de trabajo </a:t>
            </a:r>
          </a:p>
          <a:p>
            <a:pPr lvl="1">
              <a:buFontTx/>
              <a:buChar char="-"/>
            </a:pPr>
            <a:r>
              <a:rPr lang="es-ES_tradnl" dirty="0" smtClean="0"/>
              <a:t>Integrar la respuesta  a desastres en el trabajo sindical y promover la solidaridad entre sindicatos en </a:t>
            </a:r>
            <a:r>
              <a:rPr lang="es-ES_tradnl" dirty="0" smtClean="0"/>
              <a:t>esta área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2926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Propuestas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sobre medio </a:t>
            </a:r>
            <a:r>
              <a:rPr lang="fr-FR" dirty="0" err="1" smtClean="0"/>
              <a:t>ambiente</a:t>
            </a:r>
            <a:r>
              <a:rPr lang="fr-FR" dirty="0" smtClean="0"/>
              <a:t> y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climático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s-ES_tradnl" b="1" dirty="0" smtClean="0"/>
          </a:p>
          <a:p>
            <a:r>
              <a:rPr lang="es-ES_tradnl" sz="9600" dirty="0" smtClean="0"/>
              <a:t>Reclamar </a:t>
            </a:r>
            <a:r>
              <a:rPr lang="es-ES_tradnl" sz="9600" dirty="0" smtClean="0"/>
              <a:t>una </a:t>
            </a:r>
            <a:r>
              <a:rPr lang="es-ES_tradnl" sz="9600" dirty="0" smtClean="0"/>
              <a:t>información </a:t>
            </a:r>
            <a:r>
              <a:rPr lang="es-ES_tradnl" sz="9600" dirty="0" smtClean="0"/>
              <a:t>transparente sobre los impactos ambientales y las ganancias de las empresas extractivas, </a:t>
            </a:r>
            <a:r>
              <a:rPr lang="es-ES_tradnl" sz="9600" dirty="0" smtClean="0"/>
              <a:t>así </a:t>
            </a:r>
            <a:r>
              <a:rPr lang="es-ES_tradnl" sz="9600" dirty="0" smtClean="0"/>
              <a:t>como los impuestos que pagan en los </a:t>
            </a:r>
            <a:r>
              <a:rPr lang="es-ES_tradnl" sz="9600" dirty="0" smtClean="0"/>
              <a:t>países. </a:t>
            </a:r>
            <a:endParaRPr lang="es-ES_tradnl" sz="9600" dirty="0"/>
          </a:p>
          <a:p>
            <a:r>
              <a:rPr lang="es-ES_tradnl" sz="9600" dirty="0" smtClean="0"/>
              <a:t>Educar </a:t>
            </a:r>
            <a:r>
              <a:rPr lang="es-ES_tradnl" sz="9600" dirty="0" smtClean="0"/>
              <a:t>a los miembros sobre los </a:t>
            </a:r>
            <a:r>
              <a:rPr lang="es-ES_tradnl" sz="9600" dirty="0" smtClean="0"/>
              <a:t>vínculos </a:t>
            </a:r>
            <a:r>
              <a:rPr lang="es-ES_tradnl" sz="9600" dirty="0" smtClean="0"/>
              <a:t>entre </a:t>
            </a:r>
            <a:r>
              <a:rPr lang="es-ES_tradnl" sz="9600" dirty="0" smtClean="0"/>
              <a:t>energía, </a:t>
            </a:r>
            <a:r>
              <a:rPr lang="es-ES_tradnl" sz="9600" dirty="0" smtClean="0"/>
              <a:t>medio ambiente y </a:t>
            </a:r>
            <a:r>
              <a:rPr lang="es-ES_tradnl" sz="9600" dirty="0" smtClean="0"/>
              <a:t>sustentabilidad</a:t>
            </a:r>
          </a:p>
          <a:p>
            <a:r>
              <a:rPr lang="es-ES_tradnl" sz="9600" dirty="0" smtClean="0"/>
              <a:t>Promover </a:t>
            </a:r>
            <a:r>
              <a:rPr lang="es-ES_tradnl" sz="9600" dirty="0" smtClean="0"/>
              <a:t>la </a:t>
            </a:r>
            <a:r>
              <a:rPr lang="es-ES_tradnl" sz="9600" dirty="0" smtClean="0"/>
              <a:t>reducción </a:t>
            </a:r>
            <a:r>
              <a:rPr lang="es-ES_tradnl" sz="9600" dirty="0" smtClean="0"/>
              <a:t>del impacto ambiental de lugares de </a:t>
            </a:r>
            <a:r>
              <a:rPr lang="es-ES_tradnl" sz="9600" dirty="0" smtClean="0"/>
              <a:t>trabajo</a:t>
            </a:r>
          </a:p>
          <a:p>
            <a:r>
              <a:rPr lang="es-ES_tradnl" sz="9600" dirty="0" smtClean="0"/>
              <a:t>Promover </a:t>
            </a:r>
            <a:r>
              <a:rPr lang="es-ES_tradnl" sz="9600" dirty="0" smtClean="0"/>
              <a:t>en estudios  sindicales sobre la aplicación de leyes laborales la </a:t>
            </a:r>
            <a:r>
              <a:rPr lang="es-ES_tradnl" sz="9600" dirty="0" smtClean="0"/>
              <a:t>integración </a:t>
            </a:r>
            <a:r>
              <a:rPr lang="es-ES_tradnl" sz="9600" dirty="0" smtClean="0"/>
              <a:t>de cuestiones ambientales , la </a:t>
            </a:r>
            <a:r>
              <a:rPr lang="es-ES_tradnl" sz="9600" dirty="0" smtClean="0"/>
              <a:t>recabar  </a:t>
            </a:r>
            <a:r>
              <a:rPr lang="es-ES_tradnl" sz="9600" dirty="0" smtClean="0"/>
              <a:t>datos en estos temas  y la  </a:t>
            </a:r>
            <a:r>
              <a:rPr lang="es-ES_tradnl" sz="9600" dirty="0" smtClean="0"/>
              <a:t>sensibilización </a:t>
            </a:r>
            <a:r>
              <a:rPr lang="es-ES_tradnl" sz="9600" dirty="0" smtClean="0"/>
              <a:t>de los miembros sobre los </a:t>
            </a:r>
            <a:r>
              <a:rPr lang="es-ES_tradnl" sz="9600" dirty="0" smtClean="0"/>
              <a:t>resultados</a:t>
            </a:r>
          </a:p>
          <a:p>
            <a:r>
              <a:rPr lang="es-ES_tradnl" sz="9600" dirty="0" smtClean="0"/>
              <a:t>identificar </a:t>
            </a:r>
            <a:r>
              <a:rPr lang="es-ES_tradnl" sz="9600" dirty="0" smtClean="0"/>
              <a:t>una persona con mandato de promover debates ambientales en el </a:t>
            </a:r>
            <a:r>
              <a:rPr lang="es-ES_tradnl" sz="9600" dirty="0" smtClean="0"/>
              <a:t>sindicato</a:t>
            </a:r>
          </a:p>
          <a:p>
            <a:r>
              <a:rPr lang="es-ES_tradnl" sz="9600" dirty="0" smtClean="0"/>
              <a:t>Tratar </a:t>
            </a:r>
            <a:r>
              <a:rPr lang="es-ES_tradnl" sz="9600" dirty="0" smtClean="0"/>
              <a:t>de incidir mas en estrategias de gobiernos </a:t>
            </a:r>
            <a:r>
              <a:rPr lang="es-ES_tradnl" sz="9600" dirty="0" smtClean="0"/>
              <a:t>locales</a:t>
            </a:r>
            <a:endParaRPr lang="es-ES_tradnl" sz="9600" dirty="0" smtClean="0"/>
          </a:p>
        </p:txBody>
      </p:sp>
    </p:spTree>
    <p:extLst>
      <p:ext uri="{BB962C8B-B14F-4D97-AF65-F5344CB8AC3E}">
        <p14:creationId xmlns:p14="http://schemas.microsoft.com/office/powerpoint/2010/main" val="31234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1028</Words>
  <Application>Microsoft Office PowerPoint</Application>
  <PresentationFormat>Presentación en pantalla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CONCLUSIONES Y PROPUESTAS</vt:lpstr>
      <vt:lpstr>Elementos de contexto</vt:lpstr>
      <vt:lpstr>Elementos de contexto</vt:lpstr>
      <vt:lpstr>Propuestas de trabajo futuro sobre medio ambiente y cambio climático</vt:lpstr>
      <vt:lpstr>Propuestas de trabajo futuro sobre medio ambiente y cambio climático</vt:lpstr>
      <vt:lpstr>Propuestas de trabajo futuro sobre medio ambiente y cambio climático</vt:lpstr>
      <vt:lpstr>Propuestas de trabajo futuro sobre medio ambiente y cambio climático</vt:lpstr>
      <vt:lpstr>Propuestas de trabajo futuro sobre medio ambiente y cambio climático</vt:lpstr>
      <vt:lpstr>Propuestas de trabajo futuro sobre medio ambiente y cambio climático</vt:lpstr>
    </vt:vector>
  </TitlesOfParts>
  <Company>OECD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de trabajo futuro</dc:title>
  <dc:creator>ROSEMBERG Anabella</dc:creator>
  <cp:lastModifiedBy>Jose delgado</cp:lastModifiedBy>
  <cp:revision>20</cp:revision>
  <dcterms:created xsi:type="dcterms:W3CDTF">2015-04-22T19:35:49Z</dcterms:created>
  <dcterms:modified xsi:type="dcterms:W3CDTF">2015-04-23T12:49:41Z</dcterms:modified>
</cp:coreProperties>
</file>