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152128"/>
          </a:xfrm>
        </p:spPr>
        <p:txBody>
          <a:bodyPr>
            <a:normAutofit/>
          </a:bodyPr>
          <a:lstStyle/>
          <a:p>
            <a:r>
              <a:rPr lang="es-AR" sz="2000" dirty="0" smtClean="0"/>
              <a:t>Seminario </a:t>
            </a:r>
            <a:br>
              <a:rPr lang="es-AR" sz="2000" dirty="0" smtClean="0"/>
            </a:br>
            <a:r>
              <a:rPr lang="es-AR" sz="2000" dirty="0" smtClean="0"/>
              <a:t>Deuda pública, un problema global: Experiencias internacionales y la situación de Puerto Rico</a:t>
            </a:r>
            <a:endParaRPr lang="es-AR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Martin Burgos</a:t>
            </a:r>
          </a:p>
          <a:p>
            <a:r>
              <a:rPr lang="es-AR" dirty="0" smtClean="0"/>
              <a:t>Centro Cultural de la Cooperación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3488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/>
              <a:t>El caso de los Fondos Buitres en Argentina</a:t>
            </a:r>
            <a:endParaRPr lang="es-AR" sz="3100" dirty="0"/>
          </a:p>
        </p:txBody>
      </p:sp>
    </p:spTree>
    <p:extLst>
      <p:ext uri="{BB962C8B-B14F-4D97-AF65-F5344CB8AC3E}">
        <p14:creationId xmlns:p14="http://schemas.microsoft.com/office/powerpoint/2010/main" xmlns="" val="201521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El default del año 2001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sz="2600" dirty="0" smtClean="0"/>
              <a:t>Argentina entró en default de su deuda externa en 2001, luego de las jornadas del 19 y 20 de diciembre.</a:t>
            </a:r>
          </a:p>
          <a:p>
            <a:endParaRPr lang="es-AR" sz="2600" dirty="0" smtClean="0"/>
          </a:p>
          <a:p>
            <a:r>
              <a:rPr lang="es-AR" sz="2600" dirty="0" smtClean="0"/>
              <a:t>La deuda externa totalizaba 144 millones de dólares de lo cual se </a:t>
            </a:r>
            <a:r>
              <a:rPr lang="es-AR" sz="2600" i="1" dirty="0" err="1" smtClean="0"/>
              <a:t>defaulteó</a:t>
            </a:r>
            <a:r>
              <a:rPr lang="es-AR" sz="2600" dirty="0" smtClean="0"/>
              <a:t> 102 mil millones (81 mil de capital, 20 de intereses devengados) </a:t>
            </a:r>
          </a:p>
          <a:p>
            <a:endParaRPr lang="es-AR" sz="2600" dirty="0" smtClean="0"/>
          </a:p>
          <a:p>
            <a:r>
              <a:rPr lang="es-AR" sz="2600" dirty="0" smtClean="0"/>
              <a:t>se siguió pagando a organismos multilaterales</a:t>
            </a:r>
          </a:p>
          <a:p>
            <a:endParaRPr lang="es-AR" sz="2600" dirty="0" smtClean="0"/>
          </a:p>
          <a:p>
            <a:r>
              <a:rPr lang="es-AR" sz="2600" dirty="0" smtClean="0"/>
              <a:t>Se trató del default más importante de la historia</a:t>
            </a:r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83516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dirty="0" smtClean="0"/>
              <a:t>La reestructuración de la deuda </a:t>
            </a:r>
            <a:br>
              <a:rPr lang="es-AR" sz="3600" dirty="0" smtClean="0"/>
            </a:br>
            <a:r>
              <a:rPr lang="es-AR" sz="3600" dirty="0" smtClean="0"/>
              <a:t>(2005 y 2010)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s-AR" sz="2400" dirty="0" smtClean="0"/>
              <a:t>La reestructuración se realizó en dos etapas </a:t>
            </a:r>
          </a:p>
          <a:p>
            <a:r>
              <a:rPr lang="es-AR" sz="2400" dirty="0" smtClean="0"/>
              <a:t>Resultado del canje (en millones de dólares)</a:t>
            </a:r>
          </a:p>
          <a:p>
            <a:endParaRPr lang="es-AR" sz="2400" dirty="0" smtClean="0"/>
          </a:p>
          <a:p>
            <a:endParaRPr lang="es-AR" sz="2400" dirty="0" smtClean="0"/>
          </a:p>
          <a:p>
            <a:endParaRPr lang="es-AR" dirty="0" smtClean="0"/>
          </a:p>
          <a:p>
            <a:r>
              <a:rPr lang="es-AR" sz="2400" dirty="0" smtClean="0"/>
              <a:t>Fue la reestructuración más importante y más exitosa en términos del monto en juego, la quita lograda (43%) y del grado de aceptación del canje (casi 93%)</a:t>
            </a:r>
            <a:r>
              <a:rPr lang="es-AR" dirty="0" smtClean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6538"/>
            <a:ext cx="7272808" cy="115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920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Fondos buitres y fallo </a:t>
            </a:r>
            <a:r>
              <a:rPr lang="es-AR" dirty="0" err="1" smtClean="0"/>
              <a:t>Griesa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F</a:t>
            </a:r>
            <a:r>
              <a:rPr lang="es-AR" sz="2600" dirty="0" smtClean="0"/>
              <a:t>ondos Buitres se dedican a comprar deuda en default y judicializarla para cobrar el 100% del valor (casos Perú)</a:t>
            </a:r>
          </a:p>
          <a:p>
            <a:r>
              <a:rPr lang="es-AR" sz="2600" dirty="0" smtClean="0"/>
              <a:t>Los Tribunales competentes se fijan en los bonos y pueden ser sede Nueva York, Londres o </a:t>
            </a:r>
            <a:r>
              <a:rPr lang="es-AR" sz="2600" dirty="0" err="1" smtClean="0"/>
              <a:t>Tokyo</a:t>
            </a:r>
            <a:endParaRPr lang="es-AR" sz="2600" dirty="0" smtClean="0"/>
          </a:p>
          <a:p>
            <a:r>
              <a:rPr lang="es-AR" sz="2600" dirty="0" smtClean="0"/>
              <a:t>Son parte del 7% que no ingresó al canje, pero hay otros fondos</a:t>
            </a:r>
          </a:p>
          <a:p>
            <a:r>
              <a:rPr lang="es-AR" sz="2600" dirty="0" smtClean="0"/>
              <a:t>El fallo </a:t>
            </a:r>
            <a:r>
              <a:rPr lang="es-AR" sz="2600" dirty="0" err="1" smtClean="0"/>
              <a:t>Griesa</a:t>
            </a:r>
            <a:r>
              <a:rPr lang="es-AR" sz="2600" dirty="0" smtClean="0"/>
              <a:t> obliga a Argentina a pagar la totalidad de los bonos a los litigantes, con intereses devengados. 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xmlns="" val="57992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Consecuencias económicas</a:t>
            </a:r>
            <a:endParaRPr lang="es-AR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66929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4234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Sustentabilidad externa</a:t>
            </a:r>
            <a:endParaRPr lang="es-AR" sz="36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422" y="1844824"/>
            <a:ext cx="8152572" cy="353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837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Conclusiones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/>
              <a:t>El fallo de </a:t>
            </a:r>
            <a:r>
              <a:rPr lang="es-AR" dirty="0" err="1" smtClean="0"/>
              <a:t>Griesa</a:t>
            </a:r>
            <a:r>
              <a:rPr lang="es-AR" dirty="0" smtClean="0"/>
              <a:t> es un mal antecedente para toda economía que esté en situación de default porque rompe las posibilidades de un canje con un buen descuento</a:t>
            </a:r>
          </a:p>
          <a:p>
            <a:endParaRPr lang="es-AR" dirty="0" smtClean="0"/>
          </a:p>
          <a:p>
            <a:r>
              <a:rPr lang="es-AR" dirty="0" smtClean="0"/>
              <a:t>Le da al que no ingresa al canje una ventaja respecto de los demás (cobra el 100%)</a:t>
            </a:r>
          </a:p>
          <a:p>
            <a:endParaRPr lang="es-AR" dirty="0" smtClean="0"/>
          </a:p>
          <a:p>
            <a:r>
              <a:rPr lang="es-AR" dirty="0" smtClean="0"/>
              <a:t>Eso impacta en la sustentabilidad externa de las economías, en una coyuntura de crisis internacional que se prolonga</a:t>
            </a:r>
          </a:p>
          <a:p>
            <a:endParaRPr lang="es-AR" dirty="0" smtClean="0"/>
          </a:p>
          <a:p>
            <a:r>
              <a:rPr lang="es-AR" dirty="0" smtClean="0"/>
              <a:t>La resolución de la ONU sobre reestructuración de deudas es vigente para las deudas a emitirse y en las jurisdicciones que ratificaron el acuerdo en su congreso nacional.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48939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/>
          <a:lstStyle/>
          <a:p>
            <a:r>
              <a:rPr lang="es-AR" dirty="0" smtClean="0"/>
              <a:t>Muchas gracias!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82598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322</Words>
  <Application>Microsoft Office PowerPoint</Application>
  <PresentationFormat>Apresentação na tela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de Office</vt:lpstr>
      <vt:lpstr>Seminario  Deuda pública, un problema global: Experiencias internacionales y la situación de Puerto Rico</vt:lpstr>
      <vt:lpstr>El default del año 2001</vt:lpstr>
      <vt:lpstr>La reestructuración de la deuda  (2005 y 2010)</vt:lpstr>
      <vt:lpstr>Fondos buitres y fallo Griesa</vt:lpstr>
      <vt:lpstr>Consecuencias económicas</vt:lpstr>
      <vt:lpstr>Sustentabilidad externa</vt:lpstr>
      <vt:lpstr>Conclusiones</vt:lpstr>
      <vt:lpstr>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 Deuda pública, un problema global: Experiencias internacionales y la situación de Puerto Rico</dc:title>
  <dc:creator>Martin</dc:creator>
  <cp:lastModifiedBy>ISP</cp:lastModifiedBy>
  <cp:revision>11</cp:revision>
  <dcterms:created xsi:type="dcterms:W3CDTF">2016-03-28T17:26:47Z</dcterms:created>
  <dcterms:modified xsi:type="dcterms:W3CDTF">2016-03-30T16:53:51Z</dcterms:modified>
</cp:coreProperties>
</file>