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8" r:id="rId4"/>
    <p:sldId id="259" r:id="rId5"/>
    <p:sldId id="261" r:id="rId6"/>
    <p:sldId id="257" r:id="rId7"/>
    <p:sldId id="260" r:id="rId8"/>
    <p:sldId id="262" r:id="rId9"/>
    <p:sldId id="263" r:id="rId10"/>
    <p:sldId id="264" r:id="rId11"/>
    <p:sldId id="266" r:id="rId12"/>
    <p:sldId id="279" r:id="rId13"/>
    <p:sldId id="270" r:id="rId14"/>
    <p:sldId id="272" r:id="rId15"/>
    <p:sldId id="274" r:id="rId16"/>
    <p:sldId id="280" r:id="rId17"/>
    <p:sldId id="281" r:id="rId18"/>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4660"/>
  </p:normalViewPr>
  <p:slideViewPr>
    <p:cSldViewPr>
      <p:cViewPr varScale="1">
        <p:scale>
          <a:sx n="69" d="100"/>
          <a:sy n="69" d="100"/>
        </p:scale>
        <p:origin x="-1362" y="-96"/>
      </p:cViewPr>
      <p:guideLst>
        <p:guide orient="horz" pos="2160"/>
        <p:guide pos="2880"/>
      </p:guideLst>
    </p:cSldViewPr>
  </p:slideViewPr>
  <p:notesTextViewPr>
    <p:cViewPr>
      <p:scale>
        <a:sx n="1" d="1"/>
        <a:sy n="1" d="1"/>
      </p:scale>
      <p:origin x="0" y="0"/>
    </p:cViewPr>
  </p:notesTextViewPr>
  <p:sorterViewPr>
    <p:cViewPr>
      <p:scale>
        <a:sx n="100" d="100"/>
        <a:sy n="100" d="100"/>
      </p:scale>
      <p:origin x="0" y="12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6260452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404830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1203287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1283433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423705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1500832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144892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1137376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37598359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3191050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639744D-496E-4198-B527-B9B786BF4F7C}" type="datetimeFigureOut">
              <a:rPr lang="es-EC" smtClean="0"/>
              <a:t>01/11/2016</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3D80D885-2243-40C5-8504-9381E7904D37}" type="slidenum">
              <a:rPr lang="es-EC" smtClean="0"/>
              <a:t>‹Nº›</a:t>
            </a:fld>
            <a:endParaRPr lang="es-EC"/>
          </a:p>
        </p:txBody>
      </p:sp>
    </p:spTree>
    <p:extLst>
      <p:ext uri="{BB962C8B-B14F-4D97-AF65-F5344CB8AC3E}">
        <p14:creationId xmlns:p14="http://schemas.microsoft.com/office/powerpoint/2010/main" val="237211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9744D-496E-4198-B527-B9B786BF4F7C}" type="datetimeFigureOut">
              <a:rPr lang="es-EC" smtClean="0"/>
              <a:t>01/11/2016</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80D885-2243-40C5-8504-9381E7904D37}" type="slidenum">
              <a:rPr lang="es-EC" smtClean="0"/>
              <a:t>‹Nº›</a:t>
            </a:fld>
            <a:endParaRPr lang="es-EC"/>
          </a:p>
        </p:txBody>
      </p:sp>
    </p:spTree>
    <p:extLst>
      <p:ext uri="{BB962C8B-B14F-4D97-AF65-F5344CB8AC3E}">
        <p14:creationId xmlns:p14="http://schemas.microsoft.com/office/powerpoint/2010/main" val="19534275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C" dirty="0" smtClean="0"/>
              <a:t/>
            </a:r>
            <a:br>
              <a:rPr lang="es-EC" dirty="0" smtClean="0"/>
            </a:br>
            <a:r>
              <a:rPr lang="es-EC" dirty="0"/>
              <a:t/>
            </a:r>
            <a:br>
              <a:rPr lang="es-EC" dirty="0"/>
            </a:br>
            <a:r>
              <a:rPr lang="es-EC" b="1" dirty="0" smtClean="0">
                <a:solidFill>
                  <a:srgbClr val="FF0000"/>
                </a:solidFill>
              </a:rPr>
              <a:t>ENCUENTRO INTERNACIONAL DE ORGANIZACIONES LABORALES MUNICIPALES</a:t>
            </a:r>
            <a:r>
              <a:rPr lang="es-EC" b="1" dirty="0" smtClean="0">
                <a:solidFill>
                  <a:schemeClr val="accent6"/>
                </a:solidFill>
              </a:rPr>
              <a:t/>
            </a:r>
            <a:br>
              <a:rPr lang="es-EC" b="1" dirty="0" smtClean="0">
                <a:solidFill>
                  <a:schemeClr val="accent6"/>
                </a:solidFill>
              </a:rPr>
            </a:br>
            <a:endParaRPr lang="es-EC" b="1" dirty="0">
              <a:solidFill>
                <a:schemeClr val="accent6"/>
              </a:solidFill>
            </a:endParaRPr>
          </a:p>
        </p:txBody>
      </p:sp>
      <p:sp>
        <p:nvSpPr>
          <p:cNvPr id="3" name="2 Subtítulo"/>
          <p:cNvSpPr>
            <a:spLocks noGrp="1"/>
          </p:cNvSpPr>
          <p:nvPr>
            <p:ph type="subTitle" idx="1"/>
          </p:nvPr>
        </p:nvSpPr>
        <p:spPr/>
        <p:txBody>
          <a:bodyPr>
            <a:normAutofit fontScale="62500" lnSpcReduction="20000"/>
          </a:bodyPr>
          <a:lstStyle/>
          <a:p>
            <a:endParaRPr lang="es-EC" b="1" dirty="0" smtClean="0">
              <a:solidFill>
                <a:srgbClr val="0070C0"/>
              </a:solidFill>
            </a:endParaRPr>
          </a:p>
          <a:p>
            <a:r>
              <a:rPr lang="es-EC" b="1" dirty="0" smtClean="0">
                <a:solidFill>
                  <a:srgbClr val="0070C0"/>
                </a:solidFill>
              </a:rPr>
              <a:t>Quito, 22 de octubre de 2016</a:t>
            </a:r>
          </a:p>
          <a:p>
            <a:endParaRPr lang="es-EC" b="1" dirty="0">
              <a:solidFill>
                <a:srgbClr val="0070C0"/>
              </a:solidFill>
            </a:endParaRPr>
          </a:p>
          <a:p>
            <a:r>
              <a:rPr lang="es-EC" sz="7100" b="1" dirty="0" smtClean="0">
                <a:solidFill>
                  <a:srgbClr val="FF0000"/>
                </a:solidFill>
              </a:rPr>
              <a:t>DECLARACIÓN</a:t>
            </a:r>
            <a:endParaRPr lang="es-EC" sz="7100" b="1" dirty="0">
              <a:solidFill>
                <a:srgbClr val="FF0000"/>
              </a:solidFill>
            </a:endParaRPr>
          </a:p>
        </p:txBody>
      </p:sp>
      <p:pic>
        <p:nvPicPr>
          <p:cNvPr id="1026" name="Imagen 1" descr="C:\Users\VERONICA\AppData\Local\Microsoft\Windows\Temporary Internet Files\Content.Outlook\X8WL7WE0\LRG_Logo_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834" y="332656"/>
            <a:ext cx="1738942" cy="180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06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980728"/>
            <a:ext cx="8424936" cy="4524315"/>
          </a:xfrm>
          <a:prstGeom prst="rect">
            <a:avLst/>
          </a:prstGeom>
        </p:spPr>
        <p:txBody>
          <a:bodyPr wrap="square">
            <a:spAutoFit/>
          </a:bodyPr>
          <a:lstStyle/>
          <a:p>
            <a:r>
              <a:rPr lang="es-EC" sz="3200" dirty="0" smtClean="0"/>
              <a:t>Para sumar fuerza a la discusión del pliego, y lograr que la AME abra el espacio de diálogo, necesitamos </a:t>
            </a:r>
            <a:r>
              <a:rPr lang="es-EC" sz="3200" dirty="0" smtClean="0">
                <a:solidFill>
                  <a:srgbClr val="FF0000"/>
                </a:solidFill>
              </a:rPr>
              <a:t>UNIDAD</a:t>
            </a:r>
            <a:r>
              <a:rPr lang="es-EC" sz="3200" dirty="0" smtClean="0"/>
              <a:t>.  Así mismo necesitamos que el contenido de la propuesta sea </a:t>
            </a:r>
            <a:r>
              <a:rPr lang="es-EC" sz="3200" dirty="0"/>
              <a:t>discutido </a:t>
            </a:r>
            <a:r>
              <a:rPr lang="es-EC" sz="3200" dirty="0" smtClean="0"/>
              <a:t>desde las bases de nuestras organizaciones para </a:t>
            </a:r>
            <a:r>
              <a:rPr lang="es-EC" sz="3200" dirty="0"/>
              <a:t>lograr una </a:t>
            </a:r>
            <a:r>
              <a:rPr lang="es-EC" sz="3200" dirty="0" smtClean="0"/>
              <a:t>presión desde lo local. Generar conciencia de nuestras bases para la defensa de derechos y el diálogo social</a:t>
            </a:r>
            <a:r>
              <a:rPr lang="es-EC" sz="3200" dirty="0"/>
              <a:t/>
            </a:r>
            <a:br>
              <a:rPr lang="es-EC" sz="3200" dirty="0"/>
            </a:br>
            <a:endParaRPr lang="es-EC" sz="3200" dirty="0"/>
          </a:p>
        </p:txBody>
      </p:sp>
    </p:spTree>
    <p:extLst>
      <p:ext uri="{BB962C8B-B14F-4D97-AF65-F5344CB8AC3E}">
        <p14:creationId xmlns:p14="http://schemas.microsoft.com/office/powerpoint/2010/main" val="188404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692696"/>
            <a:ext cx="8280920" cy="6001643"/>
          </a:xfrm>
          <a:prstGeom prst="rect">
            <a:avLst/>
          </a:prstGeom>
        </p:spPr>
        <p:txBody>
          <a:bodyPr wrap="square">
            <a:spAutoFit/>
          </a:bodyPr>
          <a:lstStyle/>
          <a:p>
            <a:r>
              <a:rPr lang="es-EC" sz="3200" dirty="0" smtClean="0">
                <a:solidFill>
                  <a:srgbClr val="FF0000"/>
                </a:solidFill>
              </a:rPr>
              <a:t>5.  </a:t>
            </a:r>
            <a:r>
              <a:rPr lang="es-EC" sz="3200" dirty="0" smtClean="0"/>
              <a:t>Que reconocemos </a:t>
            </a:r>
            <a:r>
              <a:rPr lang="es-EC" sz="3200" dirty="0" smtClean="0">
                <a:solidFill>
                  <a:srgbClr val="FF0000"/>
                </a:solidFill>
              </a:rPr>
              <a:t>el valor, el heroisismo y la solidaridad</a:t>
            </a:r>
            <a:r>
              <a:rPr lang="es-EC" sz="3200" dirty="0" smtClean="0"/>
              <a:t> de las y los trabajadores de los servicios públicos, entre ellos, los de la primera línea de respuesta a la emergencia como bomberos, trabajadores/as de la salud y del agua entre otros, quienes arriesgando sus vidas y deponiendo su propio dolor, hicieron frente al rescate y pusieron otra vez la vida en movimiento en  los cantones de las provincias de Manabí y Esmeraldas en donde azotó el terremoto ocurrido en el Ecuador en abirl de 2016.  </a:t>
            </a:r>
            <a:endParaRPr lang="es-EC" sz="3200" dirty="0"/>
          </a:p>
        </p:txBody>
      </p:sp>
    </p:spTree>
    <p:extLst>
      <p:ext uri="{BB962C8B-B14F-4D97-AF65-F5344CB8AC3E}">
        <p14:creationId xmlns:p14="http://schemas.microsoft.com/office/powerpoint/2010/main" val="1884044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692696"/>
            <a:ext cx="8280920" cy="6001643"/>
          </a:xfrm>
          <a:prstGeom prst="rect">
            <a:avLst/>
          </a:prstGeom>
        </p:spPr>
        <p:txBody>
          <a:bodyPr wrap="square">
            <a:spAutoFit/>
          </a:bodyPr>
          <a:lstStyle/>
          <a:p>
            <a:r>
              <a:rPr lang="es-EC" sz="3200" dirty="0" smtClean="0"/>
              <a:t>Valoramos la solidaridad sindical internacional de la ISP, que ha hecho posible apoyar los procesos de organización de bomberos de Manabí, fortalecer a los trabajadores del agua a nivel nacional y poner al servicio de las comunidades los conocimientos de profesionales de la salud.  Reconocemos que nuestros hermanos y hermanos de las zonas afectadas siguen sufriendo y en carencia de necesidades básicas, por lo que </a:t>
            </a:r>
            <a:r>
              <a:rPr lang="es-EC" sz="3200" dirty="0" smtClean="0">
                <a:solidFill>
                  <a:srgbClr val="FF0000"/>
                </a:solidFill>
              </a:rPr>
              <a:t>seguiremos trabajando para incidir en un proceso de reconstrucción desde lo local, participativo y resilente</a:t>
            </a:r>
            <a:r>
              <a:rPr lang="es-EC" sz="3200" dirty="0" smtClean="0"/>
              <a:t>.</a:t>
            </a:r>
            <a:endParaRPr lang="es-EC" sz="3200" dirty="0"/>
          </a:p>
        </p:txBody>
      </p:sp>
    </p:spTree>
    <p:extLst>
      <p:ext uri="{BB962C8B-B14F-4D97-AF65-F5344CB8AC3E}">
        <p14:creationId xmlns:p14="http://schemas.microsoft.com/office/powerpoint/2010/main" val="3382356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395536" y="548680"/>
            <a:ext cx="8208912" cy="5688632"/>
          </a:xfrm>
        </p:spPr>
        <p:txBody>
          <a:bodyPr>
            <a:normAutofit fontScale="90000"/>
          </a:bodyPr>
          <a:lstStyle/>
          <a:p>
            <a:r>
              <a:rPr lang="es-EC" b="0" cap="none" dirty="0" smtClean="0">
                <a:solidFill>
                  <a:srgbClr val="FF0000"/>
                </a:solidFill>
              </a:rPr>
              <a:t>6.  </a:t>
            </a:r>
            <a:r>
              <a:rPr lang="es-EC" b="0" cap="none" dirty="0" smtClean="0"/>
              <a:t>Que reconocemos en la </a:t>
            </a:r>
            <a:r>
              <a:rPr lang="es-EC" b="0" cap="none" dirty="0" smtClean="0">
                <a:solidFill>
                  <a:srgbClr val="FF0000"/>
                </a:solidFill>
              </a:rPr>
              <a:t>CONTRAM-ISP</a:t>
            </a:r>
            <a:r>
              <a:rPr lang="es-EC" b="0" cap="none" dirty="0" smtClean="0"/>
              <a:t>, un nuevo modelo organizativo que suma fuerza a las organizaciones locales y nacionales.  Valoramos su pertinente lectura del </a:t>
            </a:r>
            <a:r>
              <a:rPr lang="es-EC" b="0" cap="none" smtClean="0"/>
              <a:t>contexto </a:t>
            </a:r>
            <a:r>
              <a:rPr lang="es-EC" b="0" cap="none" smtClean="0"/>
              <a:t>político, del </a:t>
            </a:r>
            <a:r>
              <a:rPr lang="es-EC" b="0" cap="none"/>
              <a:t>E</a:t>
            </a:r>
            <a:r>
              <a:rPr lang="es-EC" b="0" cap="none" smtClean="0"/>
              <a:t>stado y los servicios </a:t>
            </a:r>
            <a:r>
              <a:rPr lang="es-EC" b="0" cap="none" dirty="0" smtClean="0"/>
              <a:t>públicos en las Américas, su postura frente a la privatización y los acuerdos de libre comercio; así como la representatividad y respaldo internacional que da a sus organizaciones afiliadas</a:t>
            </a:r>
            <a:endParaRPr lang="es-EC" b="0" cap="none" dirty="0"/>
          </a:p>
        </p:txBody>
      </p:sp>
    </p:spTree>
    <p:extLst>
      <p:ext uri="{BB962C8B-B14F-4D97-AF65-F5344CB8AC3E}">
        <p14:creationId xmlns:p14="http://schemas.microsoft.com/office/powerpoint/2010/main" val="1288414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79512" y="548680"/>
            <a:ext cx="8640960" cy="5616624"/>
          </a:xfrm>
        </p:spPr>
        <p:txBody>
          <a:bodyPr>
            <a:normAutofit fontScale="90000"/>
          </a:bodyPr>
          <a:lstStyle/>
          <a:p>
            <a:r>
              <a:rPr lang="es-EC" b="0" cap="none" dirty="0" smtClean="0">
                <a:solidFill>
                  <a:srgbClr val="FF0000"/>
                </a:solidFill>
              </a:rPr>
              <a:t>7.</a:t>
            </a:r>
            <a:r>
              <a:rPr lang="es-EC" b="0" cap="none" dirty="0" smtClean="0"/>
              <a:t>  Que valoramos la </a:t>
            </a:r>
            <a:r>
              <a:rPr lang="es-EC" b="0" cap="none" dirty="0" smtClean="0">
                <a:solidFill>
                  <a:srgbClr val="FF0000"/>
                </a:solidFill>
              </a:rPr>
              <a:t>Red </a:t>
            </a:r>
            <a:r>
              <a:rPr lang="es-EC" b="0" cap="none" dirty="0">
                <a:solidFill>
                  <a:srgbClr val="FF0000"/>
                </a:solidFill>
              </a:rPr>
              <a:t>G</a:t>
            </a:r>
            <a:r>
              <a:rPr lang="es-EC" b="0" cap="none" dirty="0" smtClean="0">
                <a:solidFill>
                  <a:srgbClr val="FF0000"/>
                </a:solidFill>
              </a:rPr>
              <a:t>lobal de Trabajadores y Trabajadoras de los Gobiernos </a:t>
            </a:r>
            <a:r>
              <a:rPr lang="es-EC" b="0" cap="none" dirty="0">
                <a:solidFill>
                  <a:srgbClr val="FF0000"/>
                </a:solidFill>
              </a:rPr>
              <a:t>L</a:t>
            </a:r>
            <a:r>
              <a:rPr lang="es-EC" b="0" cap="none" dirty="0" smtClean="0">
                <a:solidFill>
                  <a:srgbClr val="FF0000"/>
                </a:solidFill>
              </a:rPr>
              <a:t>ocales de la ISP </a:t>
            </a:r>
            <a:r>
              <a:rPr lang="es-EC" b="0" cap="none" dirty="0" smtClean="0"/>
              <a:t>que resalta la importancia de la afiliación de la ISP como sindicato mundial que posibilita  fortalecer los lazos de identidad, internacionalismo y solidaridad de la clase.  Así mismo nos permite,compartir experiencias y conocimientos y sobre todo sumar fuerza y </a:t>
            </a:r>
            <a:r>
              <a:rPr lang="es-EC" b="0" cap="none" dirty="0" smtClean="0">
                <a:solidFill>
                  <a:srgbClr val="FF0000"/>
                </a:solidFill>
              </a:rPr>
              <a:t>articular nuestras luchas reconociendo que solo juntos venceremos</a:t>
            </a:r>
            <a:r>
              <a:rPr lang="es-EC" b="0" cap="none" dirty="0" smtClean="0"/>
              <a:t/>
            </a:r>
            <a:br>
              <a:rPr lang="es-EC" b="0" cap="none" dirty="0" smtClean="0"/>
            </a:br>
            <a:r>
              <a:rPr lang="es-EC" b="0" cap="none" dirty="0" smtClean="0"/>
              <a:t/>
            </a:r>
            <a:br>
              <a:rPr lang="es-EC" b="0" cap="none" dirty="0" smtClean="0"/>
            </a:br>
            <a:endParaRPr lang="es-EC" b="0" cap="none" dirty="0"/>
          </a:p>
        </p:txBody>
      </p:sp>
    </p:spTree>
    <p:extLst>
      <p:ext uri="{BB962C8B-B14F-4D97-AF65-F5344CB8AC3E}">
        <p14:creationId xmlns:p14="http://schemas.microsoft.com/office/powerpoint/2010/main" val="2291067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79512" y="548680"/>
            <a:ext cx="8712968" cy="5616624"/>
          </a:xfrm>
        </p:spPr>
        <p:txBody>
          <a:bodyPr>
            <a:normAutofit fontScale="90000"/>
          </a:bodyPr>
          <a:lstStyle/>
          <a:p>
            <a:r>
              <a:rPr lang="es-EC" b="0" dirty="0" smtClean="0">
                <a:solidFill>
                  <a:srgbClr val="FF0000"/>
                </a:solidFill>
              </a:rPr>
              <a:t>8.  </a:t>
            </a:r>
            <a:r>
              <a:rPr lang="es-EC" b="0" cap="none" dirty="0" smtClean="0"/>
              <a:t>Que nos congratulamos con la valiosa experiencia de la </a:t>
            </a:r>
            <a:r>
              <a:rPr lang="es-EC" b="0" cap="none" dirty="0" smtClean="0">
                <a:solidFill>
                  <a:srgbClr val="FF0000"/>
                </a:solidFill>
              </a:rPr>
              <a:t>FERENSEM</a:t>
            </a:r>
            <a:r>
              <a:rPr lang="es-EC" b="0" cap="none" dirty="0" smtClean="0"/>
              <a:t>, que da cuenta que los procesos organizativos desde lo local también suman fuerza.  Reconocemos el árduo trabajo de más de un año en acompañamiento de la ISP, por consolidar una organización que ha puesto en debate no sólo la configuración territorial dominante del Estado; sino también la división entre asociaciones de empleados  y sindicatos municipales ,  </a:t>
            </a:r>
            <a:endParaRPr lang="es-EC" dirty="0"/>
          </a:p>
        </p:txBody>
      </p:sp>
    </p:spTree>
    <p:extLst>
      <p:ext uri="{BB962C8B-B14F-4D97-AF65-F5344CB8AC3E}">
        <p14:creationId xmlns:p14="http://schemas.microsoft.com/office/powerpoint/2010/main" val="204298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699792" y="2748078"/>
            <a:ext cx="3964932" cy="830997"/>
          </a:xfrm>
          <a:prstGeom prst="rect">
            <a:avLst/>
          </a:prstGeom>
        </p:spPr>
        <p:txBody>
          <a:bodyPr wrap="none">
            <a:spAutoFit/>
          </a:bodyPr>
          <a:lstStyle/>
          <a:p>
            <a:r>
              <a:rPr lang="es-EC" sz="4800" b="1" dirty="0" smtClean="0">
                <a:solidFill>
                  <a:srgbClr val="FF0000"/>
                </a:solidFill>
              </a:rPr>
              <a:t>RESOLVEMOS: </a:t>
            </a:r>
            <a:endParaRPr lang="es-EC" sz="4800" b="1" dirty="0">
              <a:solidFill>
                <a:srgbClr val="FF0000"/>
              </a:solidFill>
            </a:endParaRPr>
          </a:p>
        </p:txBody>
      </p:sp>
      <p:pic>
        <p:nvPicPr>
          <p:cNvPr id="5" name="Imagen 1" descr="C:\Users\VERONICA\AppData\Local\Microsoft\Windows\Temporary Internet Files\Content.Outlook\X8WL7WE0\LRG_Logo_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834" y="332656"/>
            <a:ext cx="1738942" cy="180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6346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179512" y="548680"/>
            <a:ext cx="8712968" cy="5616624"/>
          </a:xfrm>
        </p:spPr>
        <p:txBody>
          <a:bodyPr>
            <a:normAutofit/>
          </a:bodyPr>
          <a:lstStyle/>
          <a:p>
            <a:r>
              <a:rPr lang="es-EC" sz="3200" b="0" cap="none" dirty="0" smtClean="0">
                <a:solidFill>
                  <a:srgbClr val="FF0000"/>
                </a:solidFill>
                <a:latin typeface="+mn-lt"/>
              </a:rPr>
              <a:t>1. </a:t>
            </a:r>
            <a:r>
              <a:rPr lang="es-EC" sz="3200" b="0" cap="none" dirty="0" smtClean="0">
                <a:latin typeface="+mn-lt"/>
              </a:rPr>
              <a:t>Continuar con nuestro trabajo de diálogo, unidad y organización desde lo local, nuestras bases, juntando a las asociaciones y los sindicatos en cada municipio</a:t>
            </a:r>
            <a:br>
              <a:rPr lang="es-EC" sz="3200" b="0" cap="none" dirty="0" smtClean="0">
                <a:latin typeface="+mn-lt"/>
              </a:rPr>
            </a:br>
            <a:r>
              <a:rPr lang="es-EC" sz="3200" b="0" cap="none" dirty="0" smtClean="0">
                <a:solidFill>
                  <a:srgbClr val="FF0000"/>
                </a:solidFill>
                <a:latin typeface="+mn-lt"/>
              </a:rPr>
              <a:t>2. </a:t>
            </a:r>
            <a:r>
              <a:rPr lang="es-EC" sz="3200" b="0" cap="none" smtClean="0">
                <a:latin typeface="+mn-lt"/>
              </a:rPr>
              <a:t>Fortalecer el </a:t>
            </a:r>
            <a:r>
              <a:rPr lang="es-EC" sz="3200" b="0" cap="none" dirty="0" smtClean="0">
                <a:latin typeface="+mn-lt"/>
              </a:rPr>
              <a:t>vínculo y trabajo conjunto con la CONTRAM y la Red Mundial de la ISP</a:t>
            </a:r>
            <a:br>
              <a:rPr lang="es-EC" sz="3200" b="0" cap="none" dirty="0" smtClean="0">
                <a:latin typeface="+mn-lt"/>
              </a:rPr>
            </a:br>
            <a:r>
              <a:rPr lang="es-EC" sz="3200" b="0" cap="none" dirty="0" smtClean="0">
                <a:solidFill>
                  <a:srgbClr val="FF0000"/>
                </a:solidFill>
                <a:latin typeface="+mn-lt"/>
              </a:rPr>
              <a:t>3.</a:t>
            </a:r>
            <a:r>
              <a:rPr lang="es-EC" sz="3200" b="0" cap="none" dirty="0" smtClean="0">
                <a:latin typeface="+mn-lt"/>
              </a:rPr>
              <a:t> Convocarnos a una nueva reunión de la dirigencia de las organizaciones laborales municipales del Ecuador, con la facilitación de la ISP, para discutir y acordar un proceso de </a:t>
            </a:r>
            <a:r>
              <a:rPr lang="es-EC" sz="3200" b="0" cap="none" dirty="0" smtClean="0">
                <a:solidFill>
                  <a:srgbClr val="FF0000"/>
                </a:solidFill>
                <a:latin typeface="+mn-lt"/>
              </a:rPr>
              <a:t>UNIDAD.</a:t>
            </a:r>
            <a:br>
              <a:rPr lang="es-EC" sz="3200" b="0" cap="none" dirty="0" smtClean="0">
                <a:solidFill>
                  <a:srgbClr val="FF0000"/>
                </a:solidFill>
                <a:latin typeface="+mn-lt"/>
              </a:rPr>
            </a:br>
            <a:endParaRPr lang="es-EC" sz="3200" cap="none" dirty="0">
              <a:solidFill>
                <a:srgbClr val="FF0000"/>
              </a:solidFill>
              <a:latin typeface="+mn-lt"/>
            </a:endParaRPr>
          </a:p>
        </p:txBody>
      </p:sp>
    </p:spTree>
    <p:extLst>
      <p:ext uri="{BB962C8B-B14F-4D97-AF65-F5344CB8AC3E}">
        <p14:creationId xmlns:p14="http://schemas.microsoft.com/office/powerpoint/2010/main" val="3429767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408615" y="404664"/>
            <a:ext cx="8280920" cy="6001643"/>
          </a:xfrm>
          <a:prstGeom prst="rect">
            <a:avLst/>
          </a:prstGeom>
        </p:spPr>
        <p:txBody>
          <a:bodyPr wrap="square">
            <a:spAutoFit/>
          </a:bodyPr>
          <a:lstStyle/>
          <a:p>
            <a:r>
              <a:rPr lang="es-EC" sz="3200" dirty="0" smtClean="0"/>
              <a:t>Las organizaciones laborales municipales </a:t>
            </a:r>
            <a:r>
              <a:rPr lang="es-EC" sz="3200" dirty="0"/>
              <a:t>y de los </a:t>
            </a:r>
            <a:r>
              <a:rPr lang="es-EC" sz="3200" dirty="0" smtClean="0"/>
              <a:t>gobiernos locales de </a:t>
            </a:r>
            <a:r>
              <a:rPr lang="es-EC" sz="3200" dirty="0"/>
              <a:t>Jamaica, Nepal,  México, Colombia, Brasil y </a:t>
            </a:r>
            <a:r>
              <a:rPr lang="es-EC" sz="3200" dirty="0" smtClean="0"/>
              <a:t>Ecuador, junto con la Confederación de Trabajadores y Trabajadoras Municipales de las Américas-CONTRAM y la Internacional de Servicios Públicos, </a:t>
            </a:r>
            <a:r>
              <a:rPr lang="es-EC" sz="3200" dirty="0"/>
              <a:t>reunidas en Quito, </a:t>
            </a:r>
            <a:r>
              <a:rPr lang="es-EC" sz="3200" dirty="0" smtClean="0"/>
              <a:t>el 22 de octubre de 2016, al </a:t>
            </a:r>
            <a:r>
              <a:rPr lang="es-EC" sz="3200" dirty="0"/>
              <a:t>término de la Conferencia Habitat </a:t>
            </a:r>
            <a:r>
              <a:rPr lang="es-EC" sz="3200" dirty="0" smtClean="0"/>
              <a:t>3, con la participación de 134 personas, entre ellas, </a:t>
            </a:r>
            <a:r>
              <a:rPr lang="es-EC" sz="3200" dirty="0"/>
              <a:t>81 hombres y </a:t>
            </a:r>
            <a:r>
              <a:rPr lang="es-EC" sz="3200" dirty="0" smtClean="0"/>
              <a:t>53 </a:t>
            </a:r>
            <a:r>
              <a:rPr lang="es-EC" sz="3200" dirty="0" smtClean="0"/>
              <a:t>mujeres, de 22 organizaciones ecuatorianas de primer grado y 6 de segundo grado;</a:t>
            </a:r>
          </a:p>
          <a:p>
            <a:endParaRPr lang="es-EC" sz="2400" b="1" dirty="0">
              <a:solidFill>
                <a:srgbClr val="FF0000"/>
              </a:solidFill>
            </a:endParaRPr>
          </a:p>
        </p:txBody>
      </p:sp>
    </p:spTree>
    <p:extLst>
      <p:ext uri="{BB962C8B-B14F-4D97-AF65-F5344CB8AC3E}">
        <p14:creationId xmlns:p14="http://schemas.microsoft.com/office/powerpoint/2010/main" val="396773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699792" y="2748078"/>
            <a:ext cx="4098173" cy="830997"/>
          </a:xfrm>
          <a:prstGeom prst="rect">
            <a:avLst/>
          </a:prstGeom>
        </p:spPr>
        <p:txBody>
          <a:bodyPr wrap="none">
            <a:spAutoFit/>
          </a:bodyPr>
          <a:lstStyle/>
          <a:p>
            <a:r>
              <a:rPr lang="es-EC" sz="4800" b="1" dirty="0">
                <a:solidFill>
                  <a:srgbClr val="FF0000"/>
                </a:solidFill>
              </a:rPr>
              <a:t>DECLARAMOS: </a:t>
            </a:r>
          </a:p>
        </p:txBody>
      </p:sp>
      <p:pic>
        <p:nvPicPr>
          <p:cNvPr id="5" name="Imagen 1" descr="C:\Users\VERONICA\AppData\Local\Microsoft\Windows\Temporary Internet Files\Content.Outlook\X8WL7WE0\LRG_Logo_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834" y="332656"/>
            <a:ext cx="1738942" cy="180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63309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51520" y="332656"/>
            <a:ext cx="8352928" cy="4524315"/>
          </a:xfrm>
          <a:prstGeom prst="rect">
            <a:avLst/>
          </a:prstGeom>
        </p:spPr>
        <p:txBody>
          <a:bodyPr wrap="square">
            <a:spAutoFit/>
          </a:bodyPr>
          <a:lstStyle/>
          <a:p>
            <a:r>
              <a:rPr lang="es-EC" sz="3200" dirty="0" smtClean="0">
                <a:solidFill>
                  <a:srgbClr val="FF0000"/>
                </a:solidFill>
              </a:rPr>
              <a:t>1. </a:t>
            </a:r>
            <a:r>
              <a:rPr lang="es-EC" sz="3200" dirty="0" smtClean="0"/>
              <a:t>Que </a:t>
            </a:r>
            <a:r>
              <a:rPr lang="es-EC" sz="3200" dirty="0"/>
              <a:t>luego de la intensa </a:t>
            </a:r>
            <a:r>
              <a:rPr lang="es-EC" sz="3200" dirty="0" smtClean="0"/>
              <a:t>jornada sindical de presión </a:t>
            </a:r>
            <a:r>
              <a:rPr lang="es-EC" sz="3200" dirty="0"/>
              <a:t>y planteamiento de propuestas durante Habitat 3 y su proceso preparatorio, </a:t>
            </a:r>
            <a:r>
              <a:rPr lang="es-EC" sz="3200" dirty="0" smtClean="0"/>
              <a:t>valoramos que la </a:t>
            </a:r>
            <a:r>
              <a:rPr lang="es-EC" sz="3200" dirty="0"/>
              <a:t>Nueva Agenda Urbana de Naciones Unidas ha incorporado en su documento de conclusión </a:t>
            </a:r>
            <a:r>
              <a:rPr lang="es-EC" sz="3200" dirty="0" smtClean="0"/>
              <a:t>final el concepto </a:t>
            </a:r>
            <a:r>
              <a:rPr lang="es-EC" sz="3200" dirty="0"/>
              <a:t>de trabajo decente; </a:t>
            </a:r>
            <a:r>
              <a:rPr lang="es-EC" sz="3200" dirty="0" smtClean="0"/>
              <a:t>la </a:t>
            </a:r>
            <a:r>
              <a:rPr lang="es-EC" sz="3200" dirty="0"/>
              <a:t>transición progresiva de la </a:t>
            </a:r>
            <a:r>
              <a:rPr lang="es-EC" sz="3200" dirty="0" smtClean="0"/>
              <a:t>economía </a:t>
            </a:r>
            <a:r>
              <a:rPr lang="es-EC" sz="3200" dirty="0"/>
              <a:t>informal a la </a:t>
            </a:r>
            <a:r>
              <a:rPr lang="es-EC" sz="3200" dirty="0" smtClean="0"/>
              <a:t>formal; y, </a:t>
            </a:r>
            <a:r>
              <a:rPr lang="es-EC" sz="3200" dirty="0"/>
              <a:t>el reconocimiento del papel fundamental de los gobiernos </a:t>
            </a:r>
            <a:r>
              <a:rPr lang="es-EC" sz="3200" dirty="0" smtClean="0"/>
              <a:t>locales en el desarrollo sostenible.  </a:t>
            </a:r>
            <a:endParaRPr lang="es-EC" sz="3200" dirty="0"/>
          </a:p>
        </p:txBody>
      </p:sp>
    </p:spTree>
    <p:extLst>
      <p:ext uri="{BB962C8B-B14F-4D97-AF65-F5344CB8AC3E}">
        <p14:creationId xmlns:p14="http://schemas.microsoft.com/office/powerpoint/2010/main" val="2442791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95536" y="188640"/>
            <a:ext cx="7848872" cy="5632311"/>
          </a:xfrm>
          <a:prstGeom prst="rect">
            <a:avLst/>
          </a:prstGeom>
        </p:spPr>
        <p:txBody>
          <a:bodyPr wrap="square">
            <a:spAutoFit/>
          </a:bodyPr>
          <a:lstStyle/>
          <a:p>
            <a:r>
              <a:rPr lang="es-EC" sz="3600" dirty="0"/>
              <a:t>No </a:t>
            </a:r>
            <a:r>
              <a:rPr lang="es-EC" sz="3600" dirty="0" smtClean="0"/>
              <a:t>obstante, la Nueva </a:t>
            </a:r>
            <a:r>
              <a:rPr lang="es-EC" sz="3600" dirty="0"/>
              <a:t>A</a:t>
            </a:r>
            <a:r>
              <a:rPr lang="es-EC" sz="3600" dirty="0" smtClean="0"/>
              <a:t>genda Urbana</a:t>
            </a:r>
            <a:r>
              <a:rPr lang="es-EC" sz="3600" dirty="0"/>
              <a:t>, </a:t>
            </a:r>
            <a:r>
              <a:rPr lang="es-EC" sz="3600" dirty="0">
                <a:solidFill>
                  <a:srgbClr val="FF0000"/>
                </a:solidFill>
              </a:rPr>
              <a:t>invisibiliza</a:t>
            </a:r>
            <a:r>
              <a:rPr lang="es-EC" sz="3600" dirty="0"/>
              <a:t> el papel de las y los trabajadores y sus </a:t>
            </a:r>
            <a:r>
              <a:rPr lang="es-EC" sz="3600" dirty="0" smtClean="0"/>
              <a:t>sindicatos en el desarrollo sostenible local.  No </a:t>
            </a:r>
            <a:r>
              <a:rPr lang="es-EC" sz="3600" dirty="0"/>
              <a:t>habla de </a:t>
            </a:r>
            <a:r>
              <a:rPr lang="es-EC" sz="3600" dirty="0" smtClean="0"/>
              <a:t>libertad </a:t>
            </a:r>
            <a:r>
              <a:rPr lang="es-EC" sz="3600" dirty="0"/>
              <a:t>sindical, </a:t>
            </a:r>
            <a:r>
              <a:rPr lang="es-EC" sz="3600" dirty="0" smtClean="0"/>
              <a:t> </a:t>
            </a:r>
            <a:r>
              <a:rPr lang="es-EC" sz="3600" dirty="0"/>
              <a:t>negociación colectiva y </a:t>
            </a:r>
            <a:r>
              <a:rPr lang="es-EC" sz="3600" dirty="0" smtClean="0"/>
              <a:t>diálogo </a:t>
            </a:r>
            <a:r>
              <a:rPr lang="es-EC" sz="3600" dirty="0"/>
              <a:t>social </a:t>
            </a:r>
            <a:r>
              <a:rPr lang="es-EC" sz="3600" dirty="0" smtClean="0"/>
              <a:t>tripartito como pilares del trabajo decente.  No incluye sistemas </a:t>
            </a:r>
            <a:r>
              <a:rPr lang="es-EC" sz="3600" dirty="0"/>
              <a:t>fiscales municipales </a:t>
            </a:r>
            <a:r>
              <a:rPr lang="es-EC" sz="3600" dirty="0" smtClean="0"/>
              <a:t>de </a:t>
            </a:r>
            <a:r>
              <a:rPr lang="es-EC" sz="3600" dirty="0"/>
              <a:t>justicia </a:t>
            </a:r>
            <a:r>
              <a:rPr lang="es-EC" sz="3600" dirty="0" smtClean="0"/>
              <a:t>social y abre las ciudades para la competencia y el lucro y no para la solidaridad y la gente</a:t>
            </a:r>
            <a:endParaRPr lang="es-EC" sz="3600" dirty="0"/>
          </a:p>
        </p:txBody>
      </p:sp>
    </p:spTree>
    <p:extLst>
      <p:ext uri="{BB962C8B-B14F-4D97-AF65-F5344CB8AC3E}">
        <p14:creationId xmlns:p14="http://schemas.microsoft.com/office/powerpoint/2010/main" val="31581677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67544" y="188640"/>
            <a:ext cx="8424936" cy="6247864"/>
          </a:xfrm>
          <a:prstGeom prst="rect">
            <a:avLst/>
          </a:prstGeom>
        </p:spPr>
        <p:txBody>
          <a:bodyPr wrap="square">
            <a:spAutoFit/>
          </a:bodyPr>
          <a:lstStyle/>
          <a:p>
            <a:r>
              <a:rPr lang="es-EC" sz="4000" dirty="0" smtClean="0">
                <a:solidFill>
                  <a:srgbClr val="FF0000"/>
                </a:solidFill>
              </a:rPr>
              <a:t>2. </a:t>
            </a:r>
            <a:r>
              <a:rPr lang="es-EC" sz="4000" dirty="0" smtClean="0"/>
              <a:t>Que seguiremos vigilantes y haciendo pública nuestra plataforma para Habitat 3, defendiendo los servicios </a:t>
            </a:r>
            <a:r>
              <a:rPr lang="es-EC" sz="4000" dirty="0"/>
              <a:t>p</a:t>
            </a:r>
            <a:r>
              <a:rPr lang="es-EC" sz="4000" dirty="0" smtClean="0"/>
              <a:t>úblicos municipales en manos públicas; denunciando el </a:t>
            </a:r>
            <a:r>
              <a:rPr lang="es-EC" sz="4000" dirty="0"/>
              <a:t>f</a:t>
            </a:r>
            <a:r>
              <a:rPr lang="es-EC" sz="4000" dirty="0" smtClean="0"/>
              <a:t>racaso de la privatización; activando múltiples estrategias de lucha, con sindicatos aliados y organizaciones sociales de base que fortalezcan una postura de </a:t>
            </a:r>
            <a:r>
              <a:rPr lang="es-EC" sz="4000" dirty="0" smtClean="0">
                <a:solidFill>
                  <a:srgbClr val="FF0000"/>
                </a:solidFill>
              </a:rPr>
              <a:t>Resistencia </a:t>
            </a:r>
            <a:r>
              <a:rPr lang="es-EC" sz="4000" dirty="0">
                <a:solidFill>
                  <a:srgbClr val="FF0000"/>
                </a:solidFill>
              </a:rPr>
              <a:t>Social </a:t>
            </a:r>
            <a:r>
              <a:rPr lang="es-EC" sz="4000" dirty="0" smtClean="0">
                <a:solidFill>
                  <a:srgbClr val="FF0000"/>
                </a:solidFill>
              </a:rPr>
              <a:t>Activa </a:t>
            </a:r>
            <a:endParaRPr lang="es-EC" sz="4000" dirty="0">
              <a:solidFill>
                <a:srgbClr val="FF0000"/>
              </a:solidFill>
            </a:endParaRPr>
          </a:p>
        </p:txBody>
      </p:sp>
    </p:spTree>
    <p:extLst>
      <p:ext uri="{BB962C8B-B14F-4D97-AF65-F5344CB8AC3E}">
        <p14:creationId xmlns:p14="http://schemas.microsoft.com/office/powerpoint/2010/main" val="1693108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23528" y="404664"/>
            <a:ext cx="8640960" cy="6001643"/>
          </a:xfrm>
          <a:prstGeom prst="rect">
            <a:avLst/>
          </a:prstGeom>
        </p:spPr>
        <p:txBody>
          <a:bodyPr wrap="square">
            <a:spAutoFit/>
          </a:bodyPr>
          <a:lstStyle/>
          <a:p>
            <a:r>
              <a:rPr lang="es-EC" sz="3200" dirty="0" smtClean="0">
                <a:solidFill>
                  <a:srgbClr val="FF0000"/>
                </a:solidFill>
              </a:rPr>
              <a:t>3.  </a:t>
            </a:r>
            <a:r>
              <a:rPr lang="es-EC" sz="3200" dirty="0" smtClean="0"/>
              <a:t>Las organizaciones de los gobiernos locales ecuatorianos presentes somos quienes </a:t>
            </a:r>
            <a:r>
              <a:rPr lang="es-EC" sz="3200" dirty="0"/>
              <a:t>venimos </a:t>
            </a:r>
            <a:r>
              <a:rPr lang="es-EC" sz="3200" dirty="0" smtClean="0"/>
              <a:t>de la otra cara de la ciudad de Quito, de otros lugares pequeños, de </a:t>
            </a:r>
            <a:r>
              <a:rPr lang="es-EC" sz="3200" dirty="0"/>
              <a:t>ciudades </a:t>
            </a:r>
            <a:r>
              <a:rPr lang="es-EC" sz="3200" dirty="0" smtClean="0"/>
              <a:t>con </a:t>
            </a:r>
            <a:r>
              <a:rPr lang="es-EC" sz="3200" dirty="0"/>
              <a:t>déficits  de servicios </a:t>
            </a:r>
            <a:r>
              <a:rPr lang="es-EC" sz="3200" dirty="0" smtClean="0"/>
              <a:t>básicos que </a:t>
            </a:r>
            <a:r>
              <a:rPr lang="es-EC" sz="3200" dirty="0"/>
              <a:t>no han sido </a:t>
            </a:r>
            <a:r>
              <a:rPr lang="es-EC" sz="3200" dirty="0" smtClean="0"/>
              <a:t>maquilladas </a:t>
            </a:r>
            <a:r>
              <a:rPr lang="es-EC" sz="3200" dirty="0"/>
              <a:t>para </a:t>
            </a:r>
            <a:r>
              <a:rPr lang="es-EC" sz="3200" dirty="0" smtClean="0"/>
              <a:t>Habitat 3. Somos quienes hemos combatido </a:t>
            </a:r>
            <a:r>
              <a:rPr lang="es-EC" sz="3200" dirty="0"/>
              <a:t>la privatización y </a:t>
            </a:r>
            <a:r>
              <a:rPr lang="es-EC" sz="3200" dirty="0" smtClean="0"/>
              <a:t>denunciado los daños de la </a:t>
            </a:r>
            <a:r>
              <a:rPr lang="es-EC" sz="3200" dirty="0"/>
              <a:t>ley de las alianzas </a:t>
            </a:r>
            <a:r>
              <a:rPr lang="es-EC" sz="3200" dirty="0" smtClean="0"/>
              <a:t>público-privadas</a:t>
            </a:r>
            <a:r>
              <a:rPr lang="es-EC" sz="3200" dirty="0"/>
              <a:t>, </a:t>
            </a:r>
            <a:r>
              <a:rPr lang="es-EC" sz="3200" dirty="0" smtClean="0"/>
              <a:t>que ponen en subasta nuestros bienes comunes y servicios públicos.  </a:t>
            </a:r>
            <a:r>
              <a:rPr lang="es-EC" sz="3200" dirty="0" smtClean="0">
                <a:solidFill>
                  <a:srgbClr val="FF0000"/>
                </a:solidFill>
              </a:rPr>
              <a:t>Somos quienes materializamos de manera cotidiana el desarrollo local en nuestros cantones y provincias</a:t>
            </a:r>
            <a:endParaRPr lang="es-EC" sz="3200" dirty="0">
              <a:solidFill>
                <a:srgbClr val="FF0000"/>
              </a:solidFill>
            </a:endParaRPr>
          </a:p>
        </p:txBody>
      </p:sp>
    </p:spTree>
    <p:extLst>
      <p:ext uri="{BB962C8B-B14F-4D97-AF65-F5344CB8AC3E}">
        <p14:creationId xmlns:p14="http://schemas.microsoft.com/office/powerpoint/2010/main" val="1582587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436324" y="188640"/>
            <a:ext cx="8208912" cy="6494085"/>
          </a:xfrm>
          <a:prstGeom prst="rect">
            <a:avLst/>
          </a:prstGeom>
        </p:spPr>
        <p:txBody>
          <a:bodyPr wrap="square">
            <a:spAutoFit/>
          </a:bodyPr>
          <a:lstStyle/>
          <a:p>
            <a:r>
              <a:rPr lang="es-EC" sz="3200" dirty="0" smtClean="0">
                <a:solidFill>
                  <a:srgbClr val="FF0000"/>
                </a:solidFill>
              </a:rPr>
              <a:t>4. </a:t>
            </a:r>
            <a:r>
              <a:rPr lang="es-EC" sz="3200" dirty="0" smtClean="0"/>
              <a:t>En </a:t>
            </a:r>
            <a:r>
              <a:rPr lang="es-EC" sz="3200" dirty="0"/>
              <a:t>el </a:t>
            </a:r>
            <a:r>
              <a:rPr lang="es-EC" sz="3200" dirty="0" smtClean="0"/>
              <a:t>Ecuador el diálogo social ahora  </a:t>
            </a:r>
            <a:r>
              <a:rPr lang="es-EC" sz="3200" dirty="0"/>
              <a:t>es </a:t>
            </a:r>
            <a:r>
              <a:rPr lang="es-EC" sz="3200" dirty="0" smtClean="0"/>
              <a:t>complejo debido a la </a:t>
            </a:r>
            <a:r>
              <a:rPr lang="es-EC" sz="3200" dirty="0"/>
              <a:t>contrareforma laboral </a:t>
            </a:r>
            <a:r>
              <a:rPr lang="es-EC" sz="3200" dirty="0" smtClean="0"/>
              <a:t>implementada por el Régimen de Alianza País cuyo hecho más reciente en 2015 fue la eliminación total de la negociación colectiva en el sector público.  En los 221 municipios no existe ninguna instancia ni proceso de diálogo vinculante entre las autoridades locales y las organizaciones laborales.  Los contratos colectivos negociados por los sindicatos municipales se encuentran desmantelados y obsoletos.  </a:t>
            </a:r>
            <a:r>
              <a:rPr lang="es-EC" sz="3200" dirty="0" smtClean="0">
                <a:solidFill>
                  <a:srgbClr val="FF0000"/>
                </a:solidFill>
              </a:rPr>
              <a:t>El trabajo decente no es un componente del desarrollo local sustentable</a:t>
            </a:r>
            <a:endParaRPr lang="es-EC" sz="3200" dirty="0">
              <a:solidFill>
                <a:srgbClr val="FF0000"/>
              </a:solidFill>
            </a:endParaRPr>
          </a:p>
        </p:txBody>
      </p:sp>
    </p:spTree>
    <p:extLst>
      <p:ext uri="{BB962C8B-B14F-4D97-AF65-F5344CB8AC3E}">
        <p14:creationId xmlns:p14="http://schemas.microsoft.com/office/powerpoint/2010/main" val="2121641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88640"/>
            <a:ext cx="8424936" cy="6494085"/>
          </a:xfrm>
          <a:prstGeom prst="rect">
            <a:avLst/>
          </a:prstGeom>
        </p:spPr>
        <p:txBody>
          <a:bodyPr wrap="square">
            <a:spAutoFit/>
          </a:bodyPr>
          <a:lstStyle/>
          <a:p>
            <a:r>
              <a:rPr lang="es-EC" sz="3200" dirty="0" smtClean="0"/>
              <a:t>A pesar de ello, las organizaciones laborales municipales presentes, junto a la Internacional de Servicios Públicos, hemos elaborado </a:t>
            </a:r>
            <a:r>
              <a:rPr lang="es-EC" sz="3200" dirty="0" smtClean="0">
                <a:solidFill>
                  <a:srgbClr val="FF0000"/>
                </a:solidFill>
              </a:rPr>
              <a:t>una propuesta de diálogo social </a:t>
            </a:r>
            <a:r>
              <a:rPr lang="es-EC" sz="3200" dirty="0" smtClean="0"/>
              <a:t>para ser presentada a la Asociación de Municipalidades del Ecuador-AME, que la hemos denominado Pliego Municipal.  El documento propone un acuerdo ético colectivo, que recoge posturas frente al trabajo decente (derechos laborales y sindicales) y la defensa de los servicios públicos municipales. Intenta ser un punto de entrada para la generación de voluntad y acuerdo político para el díalogo social vinculante.</a:t>
            </a:r>
            <a:endParaRPr lang="es-EC" sz="3200" dirty="0"/>
          </a:p>
        </p:txBody>
      </p:sp>
    </p:spTree>
    <p:extLst>
      <p:ext uri="{BB962C8B-B14F-4D97-AF65-F5344CB8AC3E}">
        <p14:creationId xmlns:p14="http://schemas.microsoft.com/office/powerpoint/2010/main" val="1366527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1328</TotalTime>
  <Words>1041</Words>
  <Application>Microsoft Office PowerPoint</Application>
  <PresentationFormat>Presentación en pantalla (4:3)</PresentationFormat>
  <Paragraphs>21</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  ENCUENTRO INTERNACIONAL DE ORGANIZACIONES LABORALES MUNICIPALES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6.  Que reconocemos en la CONTRAM-ISP, un nuevo modelo organizativo que suma fuerza a las organizaciones locales y nacionales.  Valoramos su pertinente lectura del contexto político, del Estado y los servicios públicos en las Américas, su postura frente a la privatización y los acuerdos de libre comercio; así como la representatividad y respaldo internacional que da a sus organizaciones afiliadas</vt:lpstr>
      <vt:lpstr>7.  Que valoramos la Red Global de Trabajadores y Trabajadoras de los Gobiernos Locales de la ISP que resalta la importancia de la afiliación de la ISP como sindicato mundial que posibilita  fortalecer los lazos de identidad, internacionalismo y solidaridad de la clase.  Así mismo nos permite,compartir experiencias y conocimientos y sobre todo sumar fuerza y articular nuestras luchas reconociendo que solo juntos venceremos  </vt:lpstr>
      <vt:lpstr>8.  Que nos congratulamos con la valiosa experiencia de la FERENSEM, que da cuenta que los procesos organizativos desde lo local también suman fuerza.  Reconocemos el árduo trabajo de más de un año en acompañamiento de la ISP, por consolidar una organización que ha puesto en debate no sólo la configuración territorial dominante del Estado; sino también la división entre asociaciones de empleados  y sindicatos municipales ,  </vt:lpstr>
      <vt:lpstr>Presentación de PowerPoint</vt:lpstr>
      <vt:lpstr>1. Continuar con nuestro trabajo de diálogo, unidad y organización desde lo local, nuestras bases, juntando a las asociaciones y los sindicatos en cada municipio 2. Fortalecer el vínculo y trabajo conjunto con la CONTRAM y la Red Mundial de la ISP 3. Convocarnos a una nueva reunión de la dirigencia de las organizaciones laborales municipales del Ecuador, con la facilitación de la ISP, para discutir y acordar un proceso de UNIDAD.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ENCUENTRO INTERNACIONAL DE ORGANIZACIONES LABORALES MUNICIPALES</dc:title>
  <dc:creator>Verónica Montúfar</dc:creator>
  <cp:lastModifiedBy>Verónica Montúfar</cp:lastModifiedBy>
  <cp:revision>72</cp:revision>
  <dcterms:created xsi:type="dcterms:W3CDTF">2016-10-22T10:06:05Z</dcterms:created>
  <dcterms:modified xsi:type="dcterms:W3CDTF">2016-11-01T18:28:34Z</dcterms:modified>
</cp:coreProperties>
</file>